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1" r:id="rId1"/>
  </p:sldMasterIdLst>
  <p:sldIdLst>
    <p:sldId id="256" r:id="rId2"/>
    <p:sldId id="315" r:id="rId3"/>
    <p:sldId id="314" r:id="rId4"/>
    <p:sldId id="313" r:id="rId5"/>
    <p:sldId id="312" r:id="rId6"/>
    <p:sldId id="257" r:id="rId7"/>
    <p:sldId id="258" r:id="rId8"/>
    <p:sldId id="311" r:id="rId9"/>
    <p:sldId id="310" r:id="rId10"/>
    <p:sldId id="309" r:id="rId11"/>
    <p:sldId id="308" r:id="rId12"/>
    <p:sldId id="307" r:id="rId13"/>
    <p:sldId id="306" r:id="rId14"/>
    <p:sldId id="305" r:id="rId15"/>
    <p:sldId id="304" r:id="rId16"/>
    <p:sldId id="303" r:id="rId17"/>
    <p:sldId id="302" r:id="rId18"/>
    <p:sldId id="301" r:id="rId19"/>
    <p:sldId id="300" r:id="rId20"/>
    <p:sldId id="299" r:id="rId21"/>
    <p:sldId id="298" r:id="rId22"/>
    <p:sldId id="297" r:id="rId23"/>
    <p:sldId id="296" r:id="rId24"/>
    <p:sldId id="295" r:id="rId25"/>
    <p:sldId id="294" r:id="rId26"/>
    <p:sldId id="293" r:id="rId27"/>
    <p:sldId id="292" r:id="rId28"/>
    <p:sldId id="291" r:id="rId29"/>
    <p:sldId id="290" r:id="rId30"/>
    <p:sldId id="289" r:id="rId31"/>
    <p:sldId id="288" r:id="rId32"/>
    <p:sldId id="287" r:id="rId33"/>
    <p:sldId id="286" r:id="rId34"/>
    <p:sldId id="285" r:id="rId35"/>
    <p:sldId id="284" r:id="rId36"/>
    <p:sldId id="283" r:id="rId37"/>
    <p:sldId id="282" r:id="rId38"/>
    <p:sldId id="281" r:id="rId39"/>
    <p:sldId id="280" r:id="rId40"/>
    <p:sldId id="279" r:id="rId41"/>
    <p:sldId id="278" r:id="rId42"/>
    <p:sldId id="277" r:id="rId43"/>
    <p:sldId id="276" r:id="rId44"/>
    <p:sldId id="275" r:id="rId45"/>
    <p:sldId id="274" r:id="rId46"/>
    <p:sldId id="273" r:id="rId47"/>
    <p:sldId id="272" r:id="rId48"/>
    <p:sldId id="271" r:id="rId49"/>
    <p:sldId id="270" r:id="rId50"/>
    <p:sldId id="269" r:id="rId51"/>
    <p:sldId id="268" r:id="rId52"/>
    <p:sldId id="267" r:id="rId53"/>
    <p:sldId id="266" r:id="rId54"/>
    <p:sldId id="265" r:id="rId55"/>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AA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78" autoAdjust="0"/>
    <p:restoredTop sz="94660"/>
  </p:normalViewPr>
  <p:slideViewPr>
    <p:cSldViewPr snapToGrid="0">
      <p:cViewPr varScale="1">
        <p:scale>
          <a:sx n="74" d="100"/>
          <a:sy n="74" d="100"/>
        </p:scale>
        <p:origin x="45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894015-402F-48B8-B0CB-DE68A2E1844C}" type="datetimeFigureOut">
              <a:rPr lang="fa-IR" smtClean="0"/>
              <a:t>1441/08/25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53397948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254238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664129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59951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22691096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28894015-402F-48B8-B0CB-DE68A2E1844C}" type="datetimeFigureOut">
              <a:rPr lang="fa-IR" smtClean="0"/>
              <a:t>1441/08/25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40538538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28894015-402F-48B8-B0CB-DE68A2E1844C}" type="datetimeFigureOut">
              <a:rPr lang="fa-IR" smtClean="0"/>
              <a:t>1441/08/25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630077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894015-402F-48B8-B0CB-DE68A2E1844C}" type="datetimeFigureOut">
              <a:rPr lang="fa-IR" smtClean="0"/>
              <a:t>1441/08/25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2124800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894015-402F-48B8-B0CB-DE68A2E1844C}" type="datetimeFigureOut">
              <a:rPr lang="fa-IR" smtClean="0"/>
              <a:t>1441/08/25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1284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894015-402F-48B8-B0CB-DE68A2E1844C}" type="datetimeFigureOut">
              <a:rPr lang="fa-IR" smtClean="0"/>
              <a:t>1441/08/25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604054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94015-402F-48B8-B0CB-DE68A2E1844C}" type="datetimeFigureOut">
              <a:rPr lang="fa-IR" smtClean="0"/>
              <a:t>1441/08/25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1744144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176303972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894015-402F-48B8-B0CB-DE68A2E1844C}" type="datetimeFigureOut">
              <a:rPr lang="fa-IR" smtClean="0"/>
              <a:t>1441/08/25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25092758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894015-402F-48B8-B0CB-DE68A2E1844C}" type="datetimeFigureOut">
              <a:rPr lang="fa-IR" smtClean="0"/>
              <a:t>1441/08/25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529719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28894015-402F-48B8-B0CB-DE68A2E1844C}" type="datetimeFigureOut">
              <a:rPr lang="fa-IR" smtClean="0"/>
              <a:t>1441/08/25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11729910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274639556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94015-402F-48B8-B0CB-DE68A2E1844C}" type="datetimeFigureOut">
              <a:rPr lang="fa-IR" smtClean="0"/>
              <a:t>1441/08/25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CBFA8F5-B523-4311-A0F1-11F500E9B696}" type="slidenum">
              <a:rPr lang="fa-IR" smtClean="0"/>
              <a:t>‹#›</a:t>
            </a:fld>
            <a:endParaRPr lang="fa-IR"/>
          </a:p>
        </p:txBody>
      </p:sp>
    </p:spTree>
    <p:extLst>
      <p:ext uri="{BB962C8B-B14F-4D97-AF65-F5344CB8AC3E}">
        <p14:creationId xmlns:p14="http://schemas.microsoft.com/office/powerpoint/2010/main" val="3213432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28894015-402F-48B8-B0CB-DE68A2E1844C}" type="datetimeFigureOut">
              <a:rPr lang="fa-IR" smtClean="0"/>
              <a:t>1441/08/25</a:t>
            </a:fld>
            <a:endParaRPr lang="fa-IR"/>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fa-I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CBFA8F5-B523-4311-A0F1-11F500E9B696}" type="slidenum">
              <a:rPr lang="fa-IR" smtClean="0"/>
              <a:t>‹#›</a:t>
            </a:fld>
            <a:endParaRPr lang="fa-IR"/>
          </a:p>
        </p:txBody>
      </p:sp>
    </p:spTree>
    <p:extLst>
      <p:ext uri="{BB962C8B-B14F-4D97-AF65-F5344CB8AC3E}">
        <p14:creationId xmlns:p14="http://schemas.microsoft.com/office/powerpoint/2010/main" val="4192153862"/>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 id="2147483954" r:id="rId13"/>
    <p:sldLayoutId id="2147483955" r:id="rId14"/>
    <p:sldLayoutId id="2147483956" r:id="rId15"/>
    <p:sldLayoutId id="2147483957" r:id="rId16"/>
    <p:sldLayoutId id="2147483958"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6378" y="1329524"/>
            <a:ext cx="7443989" cy="4684910"/>
          </a:xfrm>
          <a:prstGeom prst="rect">
            <a:avLst/>
          </a:prstGeom>
        </p:spPr>
      </p:pic>
    </p:spTree>
    <p:extLst>
      <p:ext uri="{BB962C8B-B14F-4D97-AF65-F5344CB8AC3E}">
        <p14:creationId xmlns:p14="http://schemas.microsoft.com/office/powerpoint/2010/main" val="3792020461"/>
      </p:ext>
    </p:extLst>
  </p:cSld>
  <p:clrMapOvr>
    <a:masterClrMapping/>
  </p:clrMapOvr>
  <mc:AlternateContent xmlns:mc="http://schemas.openxmlformats.org/markup-compatibility/2006" xmlns:p14="http://schemas.microsoft.com/office/powerpoint/2010/main">
    <mc:Choice Requires="p14">
      <p:transition spd="slow" p14:dur="3000">
        <p:wipe/>
      </p:transition>
    </mc:Choice>
    <mc:Fallback xmlns="">
      <p:transition spd="slow">
        <p:wip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18963"/>
            <a:ext cx="10998557" cy="6028766"/>
          </a:xfrm>
          <a:prstGeom prst="rect">
            <a:avLst/>
          </a:prstGeom>
        </p:spPr>
        <p:txBody>
          <a:bodyPr wrap="square">
            <a:spAutoFit/>
          </a:bodyPr>
          <a:lstStyle/>
          <a:p>
            <a:pPr algn="r" rtl="1">
              <a:lnSpc>
                <a:spcPct val="107000"/>
              </a:lnSpc>
              <a:spcAft>
                <a:spcPts val="800"/>
              </a:spcAft>
            </a:pPr>
            <a:r>
              <a:rPr lang="fa-IR" sz="2800" b="1" dirty="0">
                <a:solidFill>
                  <a:schemeClr val="accent1">
                    <a:lumMod val="75000"/>
                  </a:schemeClr>
                </a:solidFill>
                <a:latin typeface="Calibri" panose="020F0502020204030204" pitchFamily="34" charset="0"/>
                <a:ea typeface="Calibri" panose="020F0502020204030204" pitchFamily="34" charset="0"/>
                <a:cs typeface="2  Farnaz" panose="00000400000000000000" pitchFamily="2" charset="-78"/>
              </a:rPr>
              <a:t>2-روش تحقیق عمومی: </a:t>
            </a:r>
            <a:endParaRPr lang="fa-IR" sz="2800" b="1" dirty="0" smtClean="0">
              <a:solidFill>
                <a:schemeClr val="accent1">
                  <a:lumMod val="75000"/>
                </a:schemeClr>
              </a:solidFill>
              <a:latin typeface="Calibri" panose="020F0502020204030204" pitchFamily="34" charset="0"/>
              <a:ea typeface="Calibri" panose="020F0502020204030204" pitchFamily="34" charset="0"/>
              <a:cs typeface="2  Farnaz" panose="00000400000000000000" pitchFamily="2" charset="-78"/>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الف)مصاحبه          </a:t>
            </a:r>
            <a:r>
              <a:rPr lang="fa-IR" sz="2400" dirty="0">
                <a:latin typeface="Calibri" panose="020F0502020204030204" pitchFamily="34" charset="0"/>
                <a:ea typeface="Calibri" panose="020F0502020204030204" pitchFamily="34" charset="0"/>
                <a:cs typeface="B Nazanin" panose="00000400000000000000" pitchFamily="2" charset="-78"/>
              </a:rPr>
              <a:t>ب)پرسش </a:t>
            </a:r>
            <a:r>
              <a:rPr lang="fa-IR" sz="2400" dirty="0" smtClean="0">
                <a:latin typeface="Calibri" panose="020F0502020204030204" pitchFamily="34" charset="0"/>
                <a:ea typeface="Calibri" panose="020F0502020204030204" pitchFamily="34" charset="0"/>
                <a:cs typeface="B Nazanin" panose="00000400000000000000" pitchFamily="2" charset="-78"/>
              </a:rPr>
              <a:t>نامه</a:t>
            </a:r>
            <a:endParaRPr lang="fa-IR" sz="2400" dirty="0">
              <a:latin typeface="Calibri" panose="020F0502020204030204" pitchFamily="34" charset="0"/>
              <a:ea typeface="Calibri" panose="020F0502020204030204" pitchFamily="34" charset="0"/>
              <a:cs typeface="B Nazanin" panose="00000400000000000000" pitchFamily="2" charset="-78"/>
            </a:endParaRPr>
          </a:p>
          <a:p>
            <a:pPr algn="r" rtl="1">
              <a:lnSpc>
                <a:spcPct val="107000"/>
              </a:lnSpc>
              <a:spcAft>
                <a:spcPts val="800"/>
              </a:spcAft>
            </a:pPr>
            <a:r>
              <a:rPr lang="fa-IR" sz="2400" b="1" dirty="0" smtClean="0">
                <a:solidFill>
                  <a:srgbClr val="00B0F0"/>
                </a:solidFill>
                <a:latin typeface="Calibri" panose="020F0502020204030204" pitchFamily="34" charset="0"/>
                <a:ea typeface="Calibri" panose="020F0502020204030204" pitchFamily="34" charset="0"/>
                <a:cs typeface="B Nazanin" panose="00000400000000000000" pitchFamily="2" charset="-78"/>
              </a:rPr>
              <a:t>نکاتی </a:t>
            </a: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که در </a:t>
            </a:r>
            <a:r>
              <a:rPr lang="fa-IR" sz="2400" b="1" u="sng" dirty="0">
                <a:solidFill>
                  <a:srgbClr val="00B0F0"/>
                </a:solidFill>
                <a:latin typeface="Calibri" panose="020F0502020204030204" pitchFamily="34" charset="0"/>
                <a:ea typeface="Calibri" panose="020F0502020204030204" pitchFamily="34" charset="0"/>
                <a:cs typeface="B Nazanin" panose="00000400000000000000" pitchFamily="2" charset="-78"/>
              </a:rPr>
              <a:t>مصاحبه</a:t>
            </a: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 باید رعایت کرد:</a:t>
            </a:r>
            <a:endParaRPr lang="en-US" sz="1400" b="1" dirty="0" smtClean="0">
              <a:solidFill>
                <a:srgbClr val="00B0F0"/>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1)قبلا از مصاحبه شونده وقت ملاقات بگیرید.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2)علت مصاحبه را برای او شرح دهید.(بیان کنید)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3)آدرس و شماره تلفن به او بدهید تا درصورت لزوم و داشتن قصد تغییر وقت مصاحبه بتواند با شما تماس بگیرد.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4)درست سر ساعت برای مصاحبه حاضر شوید.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5)سوال ها مشخص و نوشته شده باشند.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6)پافشاری و اصرار در مصاحبه نداشته باشیم.</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7)از نظر وقت رعایت حال مصاحبه شوندهرا بکنیم.</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8)به آداب و رسوم،اخلاق و شخصیت او توجه کنیم.</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9)مطالب را متضاد و اغراق آمیز ننویسیم.</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111871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5002" y="434652"/>
            <a:ext cx="10753859" cy="5827429"/>
          </a:xfrm>
          <a:prstGeom prst="rect">
            <a:avLst/>
          </a:prstGeom>
        </p:spPr>
        <p:txBody>
          <a:bodyPr wrap="square">
            <a:spAutoFit/>
          </a:bodyPr>
          <a:lstStyle/>
          <a:p>
            <a:pPr algn="r" rtl="1">
              <a:lnSpc>
                <a:spcPct val="107000"/>
              </a:lnSpc>
              <a:spcAft>
                <a:spcPts val="800"/>
              </a:spcAft>
            </a:pPr>
            <a:r>
              <a:rPr lang="fa-IR" sz="3200" b="1" dirty="0">
                <a:solidFill>
                  <a:srgbClr val="E1AA1F"/>
                </a:solidFill>
                <a:latin typeface="Calibri" panose="020F0502020204030204" pitchFamily="34" charset="0"/>
                <a:ea typeface="Calibri" panose="020F0502020204030204" pitchFamily="34" charset="0"/>
                <a:cs typeface="2  Bardiya" panose="00000400000000000000" pitchFamily="2" charset="-78"/>
              </a:rPr>
              <a:t>پرسش نامه:</a:t>
            </a:r>
            <a:endParaRPr lang="en-US" b="1" dirty="0" smtClean="0">
              <a:solidFill>
                <a:srgbClr val="E1AA1F"/>
              </a:solidFill>
              <a:effectLst/>
              <a:latin typeface="Calibri" panose="020F0502020204030204" pitchFamily="34" charset="0"/>
              <a:ea typeface="Calibri" panose="020F0502020204030204" pitchFamily="34" charset="0"/>
              <a:cs typeface="2  Bardiya" panose="00000400000000000000" pitchFamily="2" charset="-78"/>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برگه یا برگه هایی است که با سوالاتی تنظیم شده که برای گروهی ویژه آن را می فرستند تا تکمیل کند و معمولا نامه ای همراه دارند که درباره ی نحوه تنظیم آن توضیح می دهد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نکاتی که باید در </a:t>
            </a:r>
            <a:r>
              <a:rPr lang="fa-IR" sz="2400" b="1" u="sng" dirty="0" smtClean="0">
                <a:solidFill>
                  <a:srgbClr val="00B0F0"/>
                </a:solidFill>
                <a:latin typeface="Calibri" panose="020F0502020204030204" pitchFamily="34" charset="0"/>
                <a:ea typeface="Calibri" panose="020F0502020204030204" pitchFamily="34" charset="0"/>
                <a:cs typeface="B Nazanin" panose="00000400000000000000" pitchFamily="2" charset="-78"/>
              </a:rPr>
              <a:t>پرسش نامه </a:t>
            </a: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رعایت کرد:</a:t>
            </a:r>
            <a:endParaRPr lang="en-US" sz="1400" b="1" dirty="0" smtClean="0">
              <a:solidFill>
                <a:srgbClr val="00B0F0"/>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1)برای پاسخ ها جای کافی بگذارید.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2)سعی کنید پرسشنامه کوتاه و مختصر باشد.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3)پرسش ها را از آسان به دشوار طراحی کنید.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4)پرسش ها واضح و روشن باشند.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5)دادن پاسخ به پرسش های امور خصوصی آزاد باشد.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6)تمام پرسش ها با یک روش منطقی به هم مربوط باشند.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7)همراه پرسش نامه پاکت سفیدی را در اختیار پاسخگو قرار دهید.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5744347"/>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3486" y="2197679"/>
            <a:ext cx="10844012" cy="1936428"/>
          </a:xfrm>
          <a:prstGeom prst="rect">
            <a:avLst/>
          </a:prstGeom>
        </p:spPr>
        <p:txBody>
          <a:bodyPr wrap="square">
            <a:spAutoFit/>
          </a:bodyPr>
          <a:lstStyle/>
          <a:p>
            <a:pPr algn="r" rtl="1">
              <a:lnSpc>
                <a:spcPct val="107000"/>
              </a:lnSpc>
              <a:spcAft>
                <a:spcPts val="800"/>
              </a:spcAft>
            </a:pPr>
            <a:r>
              <a:rPr lang="fa-IR" sz="2800" b="1" dirty="0">
                <a:solidFill>
                  <a:schemeClr val="accent1">
                    <a:lumMod val="75000"/>
                  </a:schemeClr>
                </a:solidFill>
                <a:latin typeface="Calibri" panose="020F0502020204030204" pitchFamily="34" charset="0"/>
                <a:ea typeface="Calibri" panose="020F0502020204030204" pitchFamily="34" charset="0"/>
                <a:cs typeface="2  Farnaz" panose="00000400000000000000" pitchFamily="2" charset="-78"/>
              </a:rPr>
              <a:t>3-روش کتابخانه ای: </a:t>
            </a:r>
            <a:r>
              <a:rPr lang="fa-IR" sz="2800" dirty="0">
                <a:latin typeface="Calibri" panose="020F0502020204030204" pitchFamily="34" charset="0"/>
                <a:ea typeface="Calibri" panose="020F0502020204030204" pitchFamily="34" charset="0"/>
                <a:cs typeface="B Nazanin" panose="00000400000000000000" pitchFamily="2" charset="-78"/>
              </a:rPr>
              <a:t>در همه یا بیشتر کتابخانه های مهم فهرست کتاب و نشریات و رسالات موجود در آن کتابخانه ذکر مختصات و محتوا و موضوع و مولف هریک به صورت کتاب و جزوه در دسترس مراجع قرار می گیرد.یکی دیگر از راه های استفاده از منابع مختلف، توجه به کتاب نامه یا فهرست ماخذ متن مورد مطالعه است.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1990197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59099" y="1148415"/>
            <a:ext cx="9427335" cy="3938963"/>
          </a:xfrm>
          <a:prstGeom prst="rect">
            <a:avLst/>
          </a:prstGeom>
        </p:spPr>
        <p:txBody>
          <a:bodyPr wrap="square">
            <a:spAutoFit/>
          </a:bodyPr>
          <a:lstStyle/>
          <a:p>
            <a:pPr algn="r" rtl="1">
              <a:lnSpc>
                <a:spcPct val="107000"/>
              </a:lnSpc>
              <a:spcAft>
                <a:spcPts val="800"/>
              </a:spcAft>
            </a:pPr>
            <a:r>
              <a:rPr lang="fa-IR" sz="3200" b="1" dirty="0">
                <a:solidFill>
                  <a:srgbClr val="00B050"/>
                </a:solidFill>
                <a:latin typeface="Calibri" panose="020F0502020204030204" pitchFamily="34" charset="0"/>
                <a:ea typeface="Calibri" panose="020F0502020204030204" pitchFamily="34" charset="0"/>
                <a:cs typeface="B Nazanin" panose="00000400000000000000" pitchFamily="2" charset="-78"/>
              </a:rPr>
              <a:t>ارزش هر کتاب یا نوشته ی پژوهشی دیگر براساس موازین زیر است</a:t>
            </a:r>
            <a:r>
              <a:rPr lang="fa-IR" sz="3200" b="1" dirty="0" smtClean="0">
                <a:solidFill>
                  <a:srgbClr val="00B050"/>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1)دقت نویسنده   </a:t>
            </a:r>
            <a:endParaRPr lang="fa-IR" sz="2400"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2)تازگی </a:t>
            </a:r>
            <a:r>
              <a:rPr lang="fa-IR" sz="2400" dirty="0">
                <a:latin typeface="Calibri" panose="020F0502020204030204" pitchFamily="34" charset="0"/>
                <a:ea typeface="Calibri" panose="020F0502020204030204" pitchFamily="34" charset="0"/>
                <a:cs typeface="B Nazanin" panose="00000400000000000000" pitchFamily="2" charset="-78"/>
              </a:rPr>
              <a:t>مطالب   </a:t>
            </a:r>
            <a:r>
              <a:rPr lang="fa-IR" sz="2400" dirty="0" smtClean="0">
                <a:latin typeface="Calibri" panose="020F0502020204030204" pitchFamily="34" charset="0"/>
                <a:ea typeface="Calibri" panose="020F0502020204030204" pitchFamily="34" charset="0"/>
                <a:cs typeface="B Nazanin" panose="00000400000000000000" pitchFamily="2" charset="-78"/>
              </a:rPr>
              <a:t> </a:t>
            </a: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3)وسعت </a:t>
            </a:r>
            <a:r>
              <a:rPr lang="fa-IR" sz="2400" dirty="0">
                <a:latin typeface="Calibri" panose="020F0502020204030204" pitchFamily="34" charset="0"/>
                <a:ea typeface="Calibri" panose="020F0502020204030204" pitchFamily="34" charset="0"/>
                <a:cs typeface="B Nazanin" panose="00000400000000000000" pitchFamily="2" charset="-78"/>
              </a:rPr>
              <a:t>و دامنه بحث و مطالب  </a:t>
            </a:r>
            <a:endParaRPr lang="fa-IR" sz="2400"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4)اعتبار </a:t>
            </a:r>
            <a:r>
              <a:rPr lang="fa-IR" sz="2400" dirty="0">
                <a:latin typeface="Calibri" panose="020F0502020204030204" pitchFamily="34" charset="0"/>
                <a:ea typeface="Calibri" panose="020F0502020204030204" pitchFamily="34" charset="0"/>
                <a:cs typeface="B Nazanin" panose="00000400000000000000" pitchFamily="2" charset="-78"/>
              </a:rPr>
              <a:t>و شهرت نویسنده</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5)متناسب بودن مطالب کتاب با موضوع تحقیق و گزارش   </a:t>
            </a:r>
            <a:endParaRPr lang="fa-IR" sz="2400"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6)معیارهای </a:t>
            </a:r>
            <a:r>
              <a:rPr lang="fa-IR" sz="2400" dirty="0">
                <a:latin typeface="Calibri" panose="020F0502020204030204" pitchFamily="34" charset="0"/>
                <a:ea typeface="Calibri" panose="020F0502020204030204" pitchFamily="34" charset="0"/>
                <a:cs typeface="B Nazanin" panose="00000400000000000000" pitchFamily="2" charset="-78"/>
              </a:rPr>
              <a:t>علمی کتاب نظیر آمار،ارقام،نمودار،جدول و...</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39274370"/>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9549" y="1167141"/>
            <a:ext cx="10689466" cy="4710200"/>
          </a:xfrm>
          <a:prstGeom prst="rect">
            <a:avLst/>
          </a:prstGeom>
        </p:spPr>
        <p:txBody>
          <a:bodyPr wrap="square">
            <a:spAutoFit/>
          </a:bodyPr>
          <a:lstStyle/>
          <a:p>
            <a:pPr algn="just" rtl="1">
              <a:lnSpc>
                <a:spcPct val="107000"/>
              </a:lnSpc>
              <a:spcAft>
                <a:spcPts val="800"/>
              </a:spcAft>
            </a:pPr>
            <a:r>
              <a:rPr lang="fa-IR" sz="2800" dirty="0">
                <a:solidFill>
                  <a:srgbClr val="C00000"/>
                </a:solidFill>
                <a:latin typeface="Calibri" panose="020F0502020204030204" pitchFamily="34" charset="0"/>
                <a:ea typeface="Calibri" panose="020F0502020204030204" pitchFamily="34" charset="0"/>
                <a:cs typeface="B Nazanin" panose="00000400000000000000" pitchFamily="2" charset="-78"/>
              </a:rPr>
              <a:t>*</a:t>
            </a:r>
            <a:r>
              <a:rPr lang="fa-IR" sz="2800" dirty="0">
                <a:latin typeface="Calibri" panose="020F0502020204030204" pitchFamily="34" charset="0"/>
                <a:ea typeface="Calibri" panose="020F0502020204030204" pitchFamily="34" charset="0"/>
                <a:cs typeface="B Nazanin" panose="00000400000000000000" pitchFamily="2" charset="-78"/>
              </a:rPr>
              <a:t>اگر از کتابی چندین نسخه در دسترس باشد باید نسخه ای را برای مراجعه انتخاب کرد که </a:t>
            </a:r>
            <a:r>
              <a:rPr lang="fa-IR" sz="2800" dirty="0" smtClean="0">
                <a:latin typeface="Calibri" panose="020F0502020204030204" pitchFamily="34" charset="0"/>
                <a:ea typeface="Calibri" panose="020F0502020204030204" pitchFamily="34" charset="0"/>
                <a:cs typeface="B Nazanin" panose="00000400000000000000" pitchFamily="2" charset="-78"/>
              </a:rPr>
              <a:t>حدالامکان </a:t>
            </a:r>
            <a:r>
              <a:rPr lang="fa-IR" sz="2800" dirty="0">
                <a:latin typeface="Calibri" panose="020F0502020204030204" pitchFamily="34" charset="0"/>
                <a:ea typeface="Calibri" panose="020F0502020204030204" pitchFamily="34" charset="0"/>
                <a:cs typeface="B Nazanin" panose="00000400000000000000" pitchFamily="2" charset="-78"/>
              </a:rPr>
              <a:t>دقیق و صحیح باشد واگر نسخه قدیم و جدید داشته باشد باید نسخه جدید را مقدم داشت. در این مورد میتوان از معلمان و اساتید کمک گرفت. پس از بدست آوردن کتاب یا نشریه ی مورد نیاز نخستین کاری که باید بکنیم مراجعه به فهرست مطالب است. تا از روی آن به مطالعه بپردازند. اگر تحقیق و پی جویی درمورد موضوعی از چند ماخذ و متن صورت میگرد باید همه ی مطالب مستخرج را به دقت مورد مطالعه و بررسی قرار داد و نکات و مزامین تکراری را حذف و بقیه را با رعایت اولویت ها ،نظم و تسلسل منطقی و علمی تنظیم کرد</a:t>
            </a:r>
            <a:r>
              <a:rPr lang="fa-IR" sz="28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solidFill>
                  <a:srgbClr val="C00000"/>
                </a:solidFill>
                <a:latin typeface="Calibri" panose="020F0502020204030204" pitchFamily="34" charset="0"/>
                <a:ea typeface="Calibri" panose="020F0502020204030204" pitchFamily="34" charset="0"/>
                <a:cs typeface="B Nazanin" panose="00000400000000000000" pitchFamily="2" charset="-78"/>
              </a:rPr>
              <a:t>*</a:t>
            </a:r>
            <a:r>
              <a:rPr lang="fa-IR" sz="2800" dirty="0">
                <a:latin typeface="Calibri" panose="020F0502020204030204" pitchFamily="34" charset="0"/>
                <a:ea typeface="Calibri" panose="020F0502020204030204" pitchFamily="34" charset="0"/>
                <a:cs typeface="B Nazanin" panose="00000400000000000000" pitchFamily="2" charset="-78"/>
              </a:rPr>
              <a:t> هر پژوهشگر باید مسئله ی مورد پژوهش خود آرشیو کوچکی ترتیب دهد تا در مواقع ضرورت از آنهااستفاده کند.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44058382"/>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22737" y="1142560"/>
            <a:ext cx="9324303" cy="4165884"/>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در هنگام مطالعه باید به نکات زیر توجه کنیم</a:t>
            </a:r>
            <a:r>
              <a:rPr lang="fa-IR" sz="32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الف)مطالب مورد نظر را به دقت بررسی و تجزیه و تحلیل کنیم.</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ب)درباره نکات مهم بیشتر مطالعه کنیم.</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ج)درمسائلی که تردید داریم چند منبع را مقایسه کنیم.</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د)پیشنهادهایی که در هنگام مطالعه به نظر می آیند یادداشت کنیم.</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ه)نکاتی را که خلاصه و یادداشت برداری کردیم مورد توجه قرار دهیم.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9532675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850" y="556707"/>
            <a:ext cx="10419009" cy="5786905"/>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آشنایی با مراجع تحقیق:</a:t>
            </a:r>
            <a:endParaRPr lang="en-US"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1-کتابخانه ها</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2-مراکز و سازمانهای پژوهشی مانند مرکز آمار ایران،موسسه ی تحقیقات علوم اجتماعی،مرکز تحقیقات اتمی دانشگاه تهران،موسسه ی تحقیقات روانشناسی و...</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3-مسئولان و کارشناسان وزارتخانه ها و سازمانهای مربوط</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4-نشریات و مجلات صنفی و تخصصی</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5-دایره المعارف ها،لغت نامه ها،فرهنگ هاونشریات عمومی(نخستین دایره المعارففارسی به سرپرستی غلامحسین مصائب)،فرهنگ معین، فرهنگ نفیسی، فرهنگ آتندارد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6-اطلس ها و کتاب های اطلاعات عمومی</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7-آرشیو روزنامه ها و مجلات معتبر</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8-فهرست کتاب </a:t>
            </a:r>
            <a:r>
              <a:rPr lang="fa-IR" sz="2400" dirty="0" smtClean="0">
                <a:latin typeface="Calibri" panose="020F0502020204030204" pitchFamily="34" charset="0"/>
                <a:ea typeface="Calibri" panose="020F0502020204030204" pitchFamily="34" charset="0"/>
                <a:cs typeface="B Nazanin" panose="00000400000000000000" pitchFamily="2" charset="-78"/>
              </a:rPr>
              <a:t>ها و مقالات(فهرست </a:t>
            </a:r>
            <a:r>
              <a:rPr lang="fa-IR" sz="2400" dirty="0">
                <a:latin typeface="Calibri" panose="020F0502020204030204" pitchFamily="34" charset="0"/>
                <a:ea typeface="Calibri" panose="020F0502020204030204" pitchFamily="34" charset="0"/>
                <a:cs typeface="B Nazanin" panose="00000400000000000000" pitchFamily="2" charset="-78"/>
              </a:rPr>
              <a:t>کتابهای چاپی فارسی تالیف خان بابا مشار- </a:t>
            </a:r>
            <a:r>
              <a:rPr lang="fa-IR" sz="2400" dirty="0" smtClean="0">
                <a:latin typeface="Calibri" panose="020F0502020204030204" pitchFamily="34" charset="0"/>
                <a:ea typeface="Calibri" panose="020F0502020204030204" pitchFamily="34" charset="0"/>
                <a:cs typeface="B Nazanin" panose="00000400000000000000" pitchFamily="2" charset="-78"/>
              </a:rPr>
              <a:t>فرهنگ </a:t>
            </a:r>
            <a:r>
              <a:rPr lang="fa-IR" sz="2400" dirty="0">
                <a:latin typeface="Calibri" panose="020F0502020204030204" pitchFamily="34" charset="0"/>
                <a:ea typeface="Calibri" panose="020F0502020204030204" pitchFamily="34" charset="0"/>
                <a:cs typeface="B Nazanin" panose="00000400000000000000" pitchFamily="2" charset="-78"/>
              </a:rPr>
              <a:t>کتابهای فارسی از محمود مدبر- فهرست مقالات فارسی از ایرج افشار)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44305121"/>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4248" y="1985471"/>
            <a:ext cx="10174309" cy="1944058"/>
          </a:xfrm>
          <a:prstGeom prst="rect">
            <a:avLst/>
          </a:prstGeom>
        </p:spPr>
        <p:txBody>
          <a:bodyPr wrap="square">
            <a:spAutoFit/>
          </a:bodyPr>
          <a:lstStyle/>
          <a:p>
            <a:pPr algn="ctr" rtl="1">
              <a:lnSpc>
                <a:spcPct val="107000"/>
              </a:lnSpc>
              <a:spcAft>
                <a:spcPts val="800"/>
              </a:spcAft>
            </a:pPr>
            <a:r>
              <a:rPr lang="fa-IR" sz="2800" b="1" dirty="0">
                <a:solidFill>
                  <a:srgbClr val="C00000"/>
                </a:solidFill>
                <a:latin typeface="Calibri" panose="020F0502020204030204" pitchFamily="34" charset="0"/>
                <a:ea typeface="Calibri" panose="020F0502020204030204" pitchFamily="34" charset="0"/>
                <a:cs typeface="B Nazanin" panose="00000400000000000000" pitchFamily="2" charset="-78"/>
              </a:rPr>
              <a:t>یادداشت برداری ضمن مطالعه</a:t>
            </a:r>
            <a:r>
              <a:rPr lang="fa-IR" sz="28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sz="1600"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مطالعه اکثر کتاب ها با هدف خاصی انجام می گیرد مثلا خواننده می خواهد در زمینه ی محتوا و مطالب کتابی برای امتحان مدرسه و دانشکده و... آمادگی بیشتر پیدا کند.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1064546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788" y="324660"/>
            <a:ext cx="11256135" cy="5827557"/>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نکاتی که در یادداشت برداری باید به آنها توجه کرد</a:t>
            </a:r>
            <a:r>
              <a:rPr lang="fa-IR" sz="32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1-همه ی مطالب کتاب یا نوشته برای خواننده ارزشی یکسان ندارد بلکه برخی مطالب ارزنده تر هستند.</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2-خواننده باید همیشه در حین مطالعه قلم و کاغذ به همراه داشته باشد و نکته های لازم را با خط کشیدن یا علامت گذاشتن کنار آنها مشخص کند و در ضمن مطالعه یا پس از آن، آن مطالب را در برگه هایی یادداشت کند.</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3-برای یادداشت بهترین راه استفاده از کارت یادداشت(تقریبا10*7)لازم است.</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4-مطالب را باید روی کارت به طور خلاصه بنویسیم و صفحه ی کتاب، نام نویسنده، نام ناشر و سال انتشارش را نیز ذکر کنیم تا  به آن استناد کنیم</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5-ای استفاده ی بیشتر و مراجعه آسان تر بهتر است عنوان پژوهش را در بالای کارت یادداشت کنیم.</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6-بهتر است برای هر قسمت از پژوهش هایمان کارت یا کارت های جداگانه اختصاص دهیم.</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7-بی اعتنایی به یادداشت برداری خواه از روی سستی و کاهلی باشد خواه به خاطر اعتماد زیاد به حافظه جایز نیست. </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8-این شیوه را حتی در مطالعه ی نوشته هایی که برای هدف خاصی صورت نمیگیرد مانند خواندن داستان ها، مجله ها و... میتوان به کاربست.</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dirty="0">
                <a:latin typeface="Calibri" panose="020F0502020204030204" pitchFamily="34" charset="0"/>
                <a:ea typeface="Calibri" panose="020F0502020204030204" pitchFamily="34" charset="0"/>
                <a:cs typeface="B Nazanin" panose="00000400000000000000" pitchFamily="2" charset="-78"/>
              </a:rPr>
              <a:t>9-نحوه ی یادداشت برداری و نوع آن آزاد است از جهت کیفیت و محتوای نوشته و همچنین حرفه و رشته و روحیات و آمادگی ذهنی خواننده فرق میکند.</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12885208"/>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4249" y="1995126"/>
            <a:ext cx="10212946" cy="2413481"/>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مقاله چیست</a:t>
            </a:r>
            <a:r>
              <a:rPr lang="fa-IR" sz="32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just" rtl="1"/>
            <a:r>
              <a:rPr lang="fa-IR" sz="2800" dirty="0">
                <a:latin typeface="Calibri" panose="020F0502020204030204" pitchFamily="34" charset="0"/>
                <a:ea typeface="Calibri" panose="020F0502020204030204" pitchFamily="34" charset="0"/>
                <a:cs typeface="B Nazanin" panose="00000400000000000000" pitchFamily="2" charset="-78"/>
              </a:rPr>
              <a:t>از ریشه ی"قول" و به معنای سخن گفتن است که از کلمه ی مقاله عربی گرفته شده است و در اصطلاح نوشته ای است که در مورد موضوعی خاص و شامل انواع گسترده ای از نوشته های علمی، ادبی، تحقیقی، مذهبی، انتقادی و اجتماعی .</a:t>
            </a:r>
            <a:endParaRPr lang="fa-IR" sz="2800" dirty="0"/>
          </a:p>
        </p:txBody>
      </p:sp>
    </p:spTree>
    <p:extLst>
      <p:ext uri="{BB962C8B-B14F-4D97-AF65-F5344CB8AC3E}">
        <p14:creationId xmlns:p14="http://schemas.microsoft.com/office/powerpoint/2010/main" val="405549142"/>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381" y="2550348"/>
            <a:ext cx="10364451" cy="1596177"/>
          </a:xfrm>
        </p:spPr>
        <p:txBody>
          <a:bodyPr>
            <a:noAutofit/>
          </a:bodyPr>
          <a:lstStyle/>
          <a:p>
            <a:r>
              <a:rPr lang="fa-IR" sz="13800" b="1" dirty="0" smtClean="0">
                <a:solidFill>
                  <a:schemeClr val="accent1">
                    <a:lumMod val="50000"/>
                  </a:schemeClr>
                </a:solidFill>
                <a:cs typeface="2  Nikoo" panose="00000400000000000000" pitchFamily="2" charset="-78"/>
              </a:rPr>
              <a:t>نگارش خلاق</a:t>
            </a:r>
            <a:endParaRPr lang="fa-IR" sz="13800" b="1" dirty="0">
              <a:solidFill>
                <a:schemeClr val="accent1">
                  <a:lumMod val="50000"/>
                </a:schemeClr>
              </a:solidFill>
              <a:cs typeface="2  Nikoo" panose="00000400000000000000" pitchFamily="2" charset="-78"/>
            </a:endParaRPr>
          </a:p>
        </p:txBody>
      </p:sp>
    </p:spTree>
    <p:extLst>
      <p:ext uri="{BB962C8B-B14F-4D97-AF65-F5344CB8AC3E}">
        <p14:creationId xmlns:p14="http://schemas.microsoft.com/office/powerpoint/2010/main" val="17048554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4698" y="1650472"/>
            <a:ext cx="11140226" cy="2932149"/>
          </a:xfrm>
          <a:prstGeom prst="rect">
            <a:avLst/>
          </a:prstGeom>
        </p:spPr>
        <p:txBody>
          <a:bodyPr wrap="square">
            <a:spAutoFit/>
          </a:bodyPr>
          <a:lstStyle/>
          <a:p>
            <a:pPr algn="ctr" rtl="1">
              <a:lnSpc>
                <a:spcPct val="107000"/>
              </a:lnSpc>
              <a:spcAft>
                <a:spcPts val="800"/>
              </a:spcAft>
            </a:pPr>
            <a:r>
              <a:rPr lang="fa-IR" sz="4000" b="1" dirty="0">
                <a:solidFill>
                  <a:srgbClr val="C00000"/>
                </a:solidFill>
                <a:latin typeface="Calibri" panose="020F0502020204030204" pitchFamily="34" charset="0"/>
                <a:ea typeface="Calibri" panose="020F0502020204030204" pitchFamily="34" charset="0"/>
                <a:cs typeface="B Nazanin" panose="00000400000000000000" pitchFamily="2" charset="-78"/>
              </a:rPr>
              <a:t>انگیزه ی نگارش مقالات علمی</a:t>
            </a:r>
            <a:r>
              <a:rPr lang="fa-IR" sz="40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sz="2400"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نگارش مقاله از مهمترین کارهای پژوهشگران است زیرا که از نتایج یافته های علمی خود در اختیار دیگران قرار میدهند. پژوهشگران باید در حرفه ی خود به عنوان فرد صاحب نظر از یک گروه متخصص تا حد امکان یافته های پژوهش خود را در اختیار دیگران قرار دهند.</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50269168"/>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397" y="1354110"/>
            <a:ext cx="10779618" cy="3886962"/>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اهمیت مقالات علمی</a:t>
            </a:r>
            <a:r>
              <a:rPr lang="fa-IR" sz="32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b="1" dirty="0" smtClean="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مجلات علمی به عنوان یکی از مجاری ارتباطات علمی برقراری ارتباط علمی میان دست اندرکاران فعالیت های علمی را با توجه به ویژگی های خاص آن موجب میشوند. در واقع تولید علم نخستین بار در مقاله ی علمی تجلی می یابد و ترویج آن از همان جا انجام میپذیرد. مجلات علمی نخستین منابعی هستند که پیشرفت های علمی را منعکس میکنند.(مقاله علمی درواقع سهم دانشمندان در پیشرفت دانش نشان میدهد و ملاکی برای ارزیابی فعالیت های او توسط همکاران و کارفرمایان به حساب می آید)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36108200"/>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9093" y="1373423"/>
            <a:ext cx="11140226" cy="3861698"/>
          </a:xfrm>
          <a:prstGeom prst="rect">
            <a:avLst/>
          </a:prstGeom>
        </p:spPr>
        <p:txBody>
          <a:bodyPr wrap="square">
            <a:spAutoFit/>
          </a:bodyPr>
          <a:lstStyle/>
          <a:p>
            <a:pPr algn="ctr" rtl="1">
              <a:lnSpc>
                <a:spcPct val="107000"/>
              </a:lnSpc>
              <a:spcAft>
                <a:spcPts val="800"/>
              </a:spcAft>
            </a:pPr>
            <a:r>
              <a:rPr lang="fa-IR" sz="3200" b="1" dirty="0">
                <a:solidFill>
                  <a:srgbClr val="C00000"/>
                </a:solidFill>
                <a:latin typeface="Calibri" panose="020F0502020204030204" pitchFamily="34" charset="0"/>
                <a:ea typeface="Calibri" panose="020F0502020204030204" pitchFamily="34" charset="0"/>
                <a:cs typeface="B Nazanin" panose="00000400000000000000" pitchFamily="2" charset="-78"/>
              </a:rPr>
              <a:t>انواع مقاله</a:t>
            </a:r>
            <a:r>
              <a:rPr lang="fa-IR" sz="3200" b="1" dirty="0" smtClean="0">
                <a:solidFill>
                  <a:srgbClr val="C00000"/>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b="1" dirty="0" smtClean="0">
              <a:solidFill>
                <a:schemeClr val="accent2">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1)مقاله پژوهشی یا تحقیقی: </a:t>
            </a:r>
            <a:r>
              <a:rPr lang="fa-IR" sz="2400" dirty="0">
                <a:latin typeface="Calibri" panose="020F0502020204030204" pitchFamily="34" charset="0"/>
                <a:ea typeface="Calibri" panose="020F0502020204030204" pitchFamily="34" charset="0"/>
                <a:cs typeface="B Nazanin" panose="00000400000000000000" pitchFamily="2" charset="-78"/>
              </a:rPr>
              <a:t>گزارشی نوشته و چاپ شده از نتایج یک پژوهش بدیع است. معمولا دربرگیرنده ی نتایج پژوهشی مهم و اصیل یا رهیافتی نوع به موضوعی تثبیت شده است</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2)مقاله تحلیلی: </a:t>
            </a:r>
            <a:r>
              <a:rPr lang="fa-IR" sz="2400" dirty="0">
                <a:latin typeface="Calibri" panose="020F0502020204030204" pitchFamily="34" charset="0"/>
                <a:ea typeface="Calibri" panose="020F0502020204030204" pitchFamily="34" charset="0"/>
                <a:cs typeface="B Nazanin" panose="00000400000000000000" pitchFamily="2" charset="-78"/>
              </a:rPr>
              <a:t>مقاله ای است که مؤلف با استفاده از منابع تحقیقی پیشین ، نظریه خاصی را در حوزه کار خود مطرح می کند. در این گونه مقاله ها معمولا مؤلف نظریه ای نوین مطرح می کند ممکن است نویسنده با نگرشی انتقادی به بحث درباره ی نظریه های پیشین بپردازد. در این صورت مؤلف نظریه های موجود را مورد تحلیل قرار می دهد و با استدلال و بهره گیری از شواهد و برتری نظریه ای را بر نظریه های دیگر نشان می دهد.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03714128"/>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1972" y="1405177"/>
            <a:ext cx="11410682" cy="4084580"/>
          </a:xfrm>
          <a:prstGeom prst="rect">
            <a:avLst/>
          </a:prstGeom>
        </p:spPr>
        <p:txBody>
          <a:bodyPr wrap="square">
            <a:spAutoFit/>
          </a:bodyPr>
          <a:lstStyle/>
          <a:p>
            <a:pPr algn="just"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3)مقاله مروری: </a:t>
            </a:r>
            <a:r>
              <a:rPr lang="fa-IR" sz="2400" dirty="0">
                <a:latin typeface="Calibri" panose="020F0502020204030204" pitchFamily="34" charset="0"/>
                <a:ea typeface="Calibri" panose="020F0502020204030204" pitchFamily="34" charset="0"/>
                <a:cs typeface="B Nazanin" panose="00000400000000000000" pitchFamily="2" charset="-78"/>
              </a:rPr>
              <a:t>نتایج ارائه شده در نوشته های علمی درباره ی موضوع خاص جمعبندی و ارزیابی می شود. این مقاله ممکن است هر چیزی را مورد بررسی قرار دهند. به گونه ای طراحی می شوند تا اطلاعاتی را که قبلا چاپ شده اند خلاصه، تحلیل و ارزیابی کنند. این گونه مقالات به ندرت یافته ای تجربی و جدید گزارش می شود. این گونه مقالات معمولا انتقادی هستند و باید تغییرهای نظری و نوظهور را ارائه دهند. درآنها معمولا نوضیحات تجربی داده نمیشود ولی در مواردی ویژه روش های تجربی منظور می گردد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4)مقاله گرداوری: </a:t>
            </a:r>
            <a:r>
              <a:rPr lang="fa-IR" sz="2400" dirty="0">
                <a:latin typeface="Calibri" panose="020F0502020204030204" pitchFamily="34" charset="0"/>
                <a:ea typeface="Calibri" panose="020F0502020204030204" pitchFamily="34" charset="0"/>
                <a:cs typeface="B Nazanin" panose="00000400000000000000" pitchFamily="2" charset="-78"/>
              </a:rPr>
              <a:t>این نوع مقاله صرفا به گردآوری و انعکاس نظرات متفاوت مندرج در نوشته های مرتبط با موضوعی خاص میپردازد و در واقع کار جدیدی را عرضه نمی کند. تفاوت آن با مقاله تحلیلی آن است که به ارائه ی نظریه ی جدید منتهی نمی شود و اختلافش با مقاله مروری آن است که الزاما به سنجش و ارزیابی کلیه آثار پیشین نمی پردازد. در این صورت چنین نوشته ای را نمی توان یکی از انواع مستقل مقاله علمی شمرد.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47924654"/>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1973" y="1753239"/>
            <a:ext cx="11372044" cy="3534365"/>
          </a:xfrm>
          <a:prstGeom prst="rect">
            <a:avLst/>
          </a:prstGeom>
        </p:spPr>
        <p:txBody>
          <a:bodyPr wrap="square">
            <a:spAutoFit/>
          </a:bodyPr>
          <a:lstStyle/>
          <a:p>
            <a:pPr algn="just"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5)مقاله ترجمه ای: </a:t>
            </a:r>
            <a:r>
              <a:rPr lang="fa-IR" sz="2400" dirty="0">
                <a:latin typeface="Calibri" panose="020F0502020204030204" pitchFamily="34" charset="0"/>
                <a:ea typeface="Calibri" panose="020F0502020204030204" pitchFamily="34" charset="0"/>
                <a:cs typeface="B Nazanin" panose="00000400000000000000" pitchFamily="2" charset="-78"/>
              </a:rPr>
              <a:t>مقاله ترجمه ای برگردان سلیس و روان و در عین حال دقیق مقاله ای از زبان بیگانه به زبانی آشنا برای مخاطبان است. در این نوع مقالات ساختار مقاله اصلی حفظ می شود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6)مقاله کنفرانسی: </a:t>
            </a:r>
            <a:r>
              <a:rPr lang="fa-IR" sz="2400" dirty="0">
                <a:latin typeface="Calibri" panose="020F0502020204030204" pitchFamily="34" charset="0"/>
                <a:ea typeface="Calibri" panose="020F0502020204030204" pitchFamily="34" charset="0"/>
                <a:cs typeface="B Nazanin" panose="00000400000000000000" pitchFamily="2" charset="-78"/>
              </a:rPr>
              <a:t>مقاله ای است که در یک کتاب یا مجله ویا به عنوان بخشی از شرح در کنگره ی ملی و بین المللی، کارگاه آموزشی، میزگرد و یا از این قبیل به چاپ رسیده باشد چنین کنفرانس هایی معمولا برای ارائه ی داده های بدیع طراحی شده اند و لذا ویژگی های انتشارات بدیع را ندارند. ارائه هایی از این قبیل اغلب مروری هستند. برخی از اطلاعات گزارش شده در کنفزانس ها به شکل گزارش های اولیه هستند که در آنها داده های بدیع و تازه اضافه می شوند ولی الارغم آن کیفیت مقالات علمی را ندارند ولی در موارد بسیاری نویسندگان این نوع آثار را با تثبیت داده های خود به آن کیفیت می بخشند که مورد پذیرش مجلات علمی قرار گیرد.</a:t>
            </a:r>
            <a:endParaRPr lang="fa-IR" sz="2400" dirty="0"/>
          </a:p>
        </p:txBody>
      </p:sp>
    </p:spTree>
    <p:extLst>
      <p:ext uri="{BB962C8B-B14F-4D97-AF65-F5344CB8AC3E}">
        <p14:creationId xmlns:p14="http://schemas.microsoft.com/office/powerpoint/2010/main" val="142436748"/>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851" y="1051232"/>
            <a:ext cx="11153104" cy="3821174"/>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قالب مقالات پژوهشی</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با مشخص شدن نوع مقاله مطالب گردآوری شده در چهارچوبی استاندارد سازماندهی می شوند. سازماندهی علمی در مقالات که به </a:t>
            </a:r>
            <a:r>
              <a:rPr lang="en-US" sz="2400" dirty="0">
                <a:latin typeface="Calibri" panose="020F0502020204030204" pitchFamily="34" charset="0"/>
                <a:ea typeface="Calibri" panose="020F0502020204030204" pitchFamily="34" charset="0"/>
                <a:cs typeface="B Nazanin" panose="00000400000000000000" pitchFamily="2" charset="-78"/>
              </a:rPr>
              <a:t>IMRAD</a:t>
            </a:r>
            <a:r>
              <a:rPr lang="fa-IR" sz="2400" dirty="0">
                <a:latin typeface="Calibri" panose="020F0502020204030204" pitchFamily="34" charset="0"/>
                <a:ea typeface="Calibri" panose="020F0502020204030204" pitchFamily="34" charset="0"/>
                <a:cs typeface="B Nazanin" panose="00000400000000000000" pitchFamily="2" charset="-78"/>
              </a:rPr>
              <a:t> معروف است حدود 100 سال سابقه دارد. ارائه ی مقاله با قالب </a:t>
            </a:r>
            <a:r>
              <a:rPr lang="en-US" sz="2400" dirty="0">
                <a:latin typeface="Calibri" panose="020F0502020204030204" pitchFamily="34" charset="0"/>
                <a:ea typeface="Calibri" panose="020F0502020204030204" pitchFamily="34" charset="0"/>
                <a:cs typeface="B Nazanin" panose="00000400000000000000" pitchFamily="2" charset="-78"/>
              </a:rPr>
              <a:t>IMRAD</a:t>
            </a:r>
            <a:r>
              <a:rPr lang="fa-IR" sz="2400" dirty="0">
                <a:latin typeface="Calibri" panose="020F0502020204030204" pitchFamily="34" charset="0"/>
                <a:ea typeface="Calibri" panose="020F0502020204030204" pitchFamily="34" charset="0"/>
                <a:cs typeface="B Nazanin" panose="00000400000000000000" pitchFamily="2" charset="-78"/>
              </a:rPr>
              <a:t> که از اواسط قرن 19 به تدریج رواج یافته بود، در اواسط قرن 20 به صورت متداول در مجلات علمی مورد استفاده قرار گرفت ارائه ی مقاله با این قالب به نویسنده کمک می کند که اثر خود را سازمان دهی و به رشته تحریر درآورد و مسیر آسان را برای سردبیران، داوران و در نهایت خوانندگان فراهم می آورد. این قالب از آن جهت استاندارد است که مناسب مقاله های اصیل است . اساس منطقی دارد و به کاربردن آن آسان است به علاوه این چهارچوب برای خواننده توانایی درک سریع آنچه را که ارائه شده می دهد.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77935727"/>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3335" y="1682446"/>
            <a:ext cx="11269013" cy="3129639"/>
          </a:xfrm>
          <a:prstGeom prst="rect">
            <a:avLst/>
          </a:prstGeom>
        </p:spPr>
        <p:txBody>
          <a:bodyPr wrap="square">
            <a:spAutoFit/>
          </a:bodyPr>
          <a:lstStyle/>
          <a:p>
            <a:pPr algn="ctr" rtl="1">
              <a:lnSpc>
                <a:spcPct val="107000"/>
              </a:lnSpc>
              <a:spcAft>
                <a:spcPts val="800"/>
              </a:spcAft>
            </a:pPr>
            <a:r>
              <a:rPr lang="fa-IR" sz="36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برای چاپ مقالات علمی چه باید کرد</a:t>
            </a:r>
            <a:r>
              <a:rPr lang="fa-IR" sz="36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600" b="1" dirty="0" smtClean="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برای اینکه مقالاتی به چاپ برسد باید آن را به بهترین صورت ممکن و بر اساس استاندارد تهیه کرد . رعایت این موارد و موارد دیگر باعث میشود مقاله ی مورد پذیرش مجلات معتبر و داوری شده قرار گیرد. به دلیل وجود معیارهای سطح بالا برای پذیرش مقالات ، قبول مقاله توسط هیئت تحریریه یا سردبیر برای  چاپ در مجله کار مشکلی است. اما نگارش مقاله درصورتی که بت برنامه ی از پیش تعیین شده باشد، با سهولت بیشتری صورت میگیرد. انجام مراحل مختلف براساس یک برنامه ی کاری معین و یک نظم منطقی به اثری مناسب و قابل چاپ منجر میشود.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82915585"/>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7279" y="651173"/>
            <a:ext cx="10148552" cy="5624745"/>
          </a:xfrm>
          <a:prstGeom prst="rect">
            <a:avLst/>
          </a:prstGeom>
        </p:spPr>
        <p:txBody>
          <a:bodyPr wrap="square">
            <a:spAutoFit/>
          </a:bodyPr>
          <a:lstStyle/>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مؤلف نیاز دارد تا قواعد ساده را هنگام نگارش بند و جملات به کار گیرد. در طی فرآیند نوشتار لازم است تا مؤلف به کاربران و خوانندگان بالقوه مقاله توجه داشته باشد. در این راستا مؤلف باید در نظر داشته باشد که بتواند اثری ارائه دهد که سردبیر و داور یا داوران مجله مورد نظر خود را تحت تاثیر قرار دهد. چرا که آنها هستند که در رابطه با سرنوشت مقاله و چاپ یا عدم چاپ آن تصمیم گیری می کنند. این مورد برای کسانی که پایان نامه تحصیلی خود را در مقطع کارشناسی ارشد و دکترا می نویسند هم صادق است. آنها نیز باید سعی کنند تا نظر مثبت کمیته ی داوری را به دست آورند تا بتوانند مدرک خود را دریافت کنند. اگر مؤلف از رایانه برای نگارش مقاله خود استفاده می کند مهم است که از امکانات مختلف نرم افزاری برای پربار کردن مقاله خود استفاده کند. همچنین بسیاری از مجلات قالب </a:t>
            </a:r>
            <a:r>
              <a:rPr lang="en-US" sz="2400" dirty="0">
                <a:latin typeface="Calibri" panose="020F0502020204030204" pitchFamily="34" charset="0"/>
                <a:ea typeface="Calibri" panose="020F0502020204030204" pitchFamily="34" charset="0"/>
                <a:cs typeface="B Nazanin" panose="00000400000000000000" pitchFamily="2" charset="-78"/>
              </a:rPr>
              <a:t>IMRAD</a:t>
            </a:r>
            <a:r>
              <a:rPr lang="fa-IR" sz="2400" dirty="0">
                <a:latin typeface="Calibri" panose="020F0502020204030204" pitchFamily="34" charset="0"/>
                <a:ea typeface="Calibri" panose="020F0502020204030204" pitchFamily="34" charset="0"/>
                <a:cs typeface="B Nazanin" panose="00000400000000000000" pitchFamily="2" charset="-78"/>
              </a:rPr>
              <a:t> را مورد پذیرش قرارداده اند. بنلبراین بهتر است که هرکدام از صفحات با سر عنوان مربوطه از این قالب شروع شود به این ترتیب مقدمه در بالا ی یک صفحه، پیشینه تحقیق در بالای صفحه ی دیگر و به همین ترتیب بقیه ی مقاله ادامه می یلبد. بسیاری از مجلات ، مقالاتی را برای چاپ قبول می کنند که بین 6000 تا 6500 کلمه داشته باشد تقریبا 20 الی 25 صفحه. مؤلف باید به خاطر داشته باشد که هدف او از نگارش مقاله پاسخ به یک یا چند سؤال خاص پژوهشی است. در این راستا باید ققط زمینه کافی برای دلیل انجام پژوهشی خود، روش شناسی کافی برای تکرار پژوهش، داده ها و توضیحات کافی برای درک نتایج را ارائه دهد.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45355788"/>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5155" y="1495926"/>
            <a:ext cx="10612191" cy="2306337"/>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انتخاب یک مجله</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b="1" dirty="0" smtClean="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قبل یا هنگام نگارش مقاله، مولف باید مجله ای قصد چاپ مقاله خود را در آن دارد انتخاب کند. این تصمیم مهمی است وضروری است تا مؤلف با توجه به مجله ای خاص مقاله ی خود را بنویسد. در اغلب موارد انتخاب مجله در تعیین ساختار و سبک مقاله تاثیر می گذارد. از این رو در زمان انتخاب مجله </a:t>
            </a:r>
            <a:r>
              <a:rPr lang="fa-IR" sz="2400" u="sng" dirty="0">
                <a:latin typeface="Calibri" panose="020F0502020204030204" pitchFamily="34" charset="0"/>
                <a:ea typeface="Calibri" panose="020F0502020204030204" pitchFamily="34" charset="0"/>
                <a:cs typeface="B Nazanin" panose="00000400000000000000" pitchFamily="2" charset="-78"/>
              </a:rPr>
              <a:t>باید موارد </a:t>
            </a:r>
            <a:r>
              <a:rPr lang="fa-IR" sz="2400" u="sng" dirty="0" smtClean="0">
                <a:latin typeface="Calibri" panose="020F0502020204030204" pitchFamily="34" charset="0"/>
                <a:ea typeface="Calibri" panose="020F0502020204030204" pitchFamily="34" charset="0"/>
                <a:cs typeface="B Nazanin" panose="00000400000000000000" pitchFamily="2" charset="-78"/>
              </a:rPr>
              <a:t>ی را </a:t>
            </a:r>
            <a:r>
              <a:rPr lang="fa-IR" sz="2400" u="sng" dirty="0">
                <a:latin typeface="Calibri" panose="020F0502020204030204" pitchFamily="34" charset="0"/>
                <a:ea typeface="Calibri" panose="020F0502020204030204" pitchFamily="34" charset="0"/>
                <a:cs typeface="B Nazanin" panose="00000400000000000000" pitchFamily="2" charset="-78"/>
              </a:rPr>
              <a:t>مورد بررسی قرار داد</a:t>
            </a:r>
            <a:r>
              <a:rPr lang="fa-IR" sz="2400" dirty="0">
                <a:latin typeface="Calibri" panose="020F0502020204030204" pitchFamily="34" charset="0"/>
                <a:ea typeface="Calibri" panose="020F0502020204030204" pitchFamily="34" charset="0"/>
                <a:cs typeface="B Nazanin" panose="00000400000000000000" pitchFamily="2" charset="-78"/>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71291891"/>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6823" y="1643660"/>
            <a:ext cx="10779615" cy="3294235"/>
          </a:xfrm>
          <a:prstGeom prst="rect">
            <a:avLst/>
          </a:prstGeom>
        </p:spPr>
        <p:txBody>
          <a:bodyPr wrap="square">
            <a:spAutoFit/>
          </a:bodyPr>
          <a:lstStyle/>
          <a:p>
            <a:pPr algn="just" rtl="1">
              <a:lnSpc>
                <a:spcPct val="107000"/>
              </a:lnSpc>
              <a:spcAft>
                <a:spcPts val="800"/>
              </a:spcAft>
            </a:pPr>
            <a:r>
              <a:rPr lang="fa-IR" sz="2400" b="1" dirty="0">
                <a:solidFill>
                  <a:schemeClr val="accent5"/>
                </a:solidFill>
                <a:latin typeface="Calibri" panose="020F0502020204030204" pitchFamily="34" charset="0"/>
                <a:ea typeface="Calibri" panose="020F0502020204030204" pitchFamily="34" charset="0"/>
                <a:cs typeface="B Nazanin" panose="00000400000000000000" pitchFamily="2" charset="-78"/>
              </a:rPr>
              <a:t>1)</a:t>
            </a:r>
            <a:r>
              <a:rPr lang="fa-IR" sz="2400" dirty="0">
                <a:latin typeface="Calibri" panose="020F0502020204030204" pitchFamily="34" charset="0"/>
                <a:ea typeface="Calibri" panose="020F0502020204030204" pitchFamily="34" charset="0"/>
                <a:cs typeface="B Nazanin" panose="00000400000000000000" pitchFamily="2" charset="-78"/>
              </a:rPr>
              <a:t>نخستین سؤال مؤلف از خود این است که مقاله را برای چه نوع </a:t>
            </a:r>
            <a:r>
              <a:rPr lang="fa-IR" sz="2400" dirty="0" smtClean="0">
                <a:latin typeface="Calibri" panose="020F0502020204030204" pitchFamily="34" charset="0"/>
                <a:ea typeface="Calibri" panose="020F0502020204030204" pitchFamily="34" charset="0"/>
                <a:cs typeface="B Nazanin" panose="00000400000000000000" pitchFamily="2" charset="-78"/>
              </a:rPr>
              <a:t>خوانندگانی </a:t>
            </a:r>
            <a:r>
              <a:rPr lang="fa-IR" sz="2400" dirty="0">
                <a:latin typeface="Calibri" panose="020F0502020204030204" pitchFamily="34" charset="0"/>
                <a:ea typeface="Calibri" panose="020F0502020204030204" pitchFamily="34" charset="0"/>
                <a:cs typeface="B Nazanin" panose="00000400000000000000" pitchFamily="2" charset="-78"/>
              </a:rPr>
              <a:t>تهیه می کند. تصمیمی اولیه باید گرفته شود که مقاله عمومی، نیمه تخصصی یا تخصصی نگارش یابدو مؤلف باید بخاطر داشته باشد که اگر برای مجله ای علمی ولی عمومی مقاله می نگارد نمی تواند از زبان علمی برای یک مجله تخصصی استفاده نماید. به هر حال بدون توجه به مجله مؤلف باید همیشه از زبان نگارشی قابل فهم برای داوران و خوانندگان استفاده کند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chemeClr val="accent5"/>
                </a:solidFill>
                <a:latin typeface="Calibri" panose="020F0502020204030204" pitchFamily="34" charset="0"/>
                <a:ea typeface="Calibri" panose="020F0502020204030204" pitchFamily="34" charset="0"/>
                <a:cs typeface="B Nazanin" panose="00000400000000000000" pitchFamily="2" charset="-78"/>
              </a:rPr>
              <a:t>2)</a:t>
            </a:r>
            <a:r>
              <a:rPr lang="fa-IR" sz="2400" dirty="0">
                <a:latin typeface="Calibri" panose="020F0502020204030204" pitchFamily="34" charset="0"/>
                <a:ea typeface="Calibri" panose="020F0502020204030204" pitchFamily="34" charset="0"/>
                <a:cs typeface="B Nazanin" panose="00000400000000000000" pitchFamily="2" charset="-78"/>
              </a:rPr>
              <a:t>دامنه و اهداف مجلات نیز باید مورد بررسی قرار گیرد. این اطلاعات معمئلا داخل جلد مجله چاپ شده است. این مطالب را به دقت مطالعه نمایید تا اینکه مقاله ای که گزارش از یک پژوهش است برای مجله ای که مقالات انتقادی را چاپ میکند ارسال نشود.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06648228"/>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0006" y="1148416"/>
            <a:ext cx="9839459" cy="4030142"/>
          </a:xfrm>
          <a:prstGeom prst="rect">
            <a:avLst/>
          </a:prstGeom>
        </p:spPr>
        <p:txBody>
          <a:bodyPr wrap="square">
            <a:spAutoFit/>
          </a:bodyPr>
          <a:lstStyle/>
          <a:p>
            <a:pPr algn="ctr" rtl="1">
              <a:lnSpc>
                <a:spcPct val="107000"/>
              </a:lnSpc>
              <a:spcAft>
                <a:spcPts val="800"/>
              </a:spcAft>
            </a:pPr>
            <a:r>
              <a:rPr lang="fa-IR" sz="36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روش نگارش</a:t>
            </a:r>
            <a:r>
              <a:rPr lang="fa-IR" sz="36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fa-IR" sz="2800" dirty="0">
              <a:effectLst/>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1-خواندن : گام اول و یکی از موثر ترین شیوه های کسب مهرت خواندن آثارشاعران و نویسندگان معاصر و پیشین</a:t>
            </a:r>
            <a:r>
              <a:rPr lang="fa-IR" sz="28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2- نوشتن : از دیگر شیوه های پیشرفت در نگارش و نویسندگی مشق و تمرین نویسندگی است.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58685069"/>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2276" y="1972296"/>
            <a:ext cx="10740979" cy="2503891"/>
          </a:xfrm>
          <a:prstGeom prst="rect">
            <a:avLst/>
          </a:prstGeom>
        </p:spPr>
        <p:txBody>
          <a:bodyPr wrap="square">
            <a:spAutoFit/>
          </a:bodyPr>
          <a:lstStyle/>
          <a:p>
            <a:pPr algn="r" rtl="1">
              <a:lnSpc>
                <a:spcPct val="107000"/>
              </a:lnSpc>
              <a:spcAft>
                <a:spcPts val="800"/>
              </a:spcAft>
            </a:pPr>
            <a:r>
              <a:rPr lang="fa-IR" sz="2400" b="1" dirty="0">
                <a:solidFill>
                  <a:schemeClr val="accent5"/>
                </a:solidFill>
                <a:latin typeface="Calibri" panose="020F0502020204030204" pitchFamily="34" charset="0"/>
                <a:ea typeface="Calibri" panose="020F0502020204030204" pitchFamily="34" charset="0"/>
                <a:cs typeface="B Nazanin" panose="00000400000000000000" pitchFamily="2" charset="-78"/>
              </a:rPr>
              <a:t>3)</a:t>
            </a:r>
            <a:r>
              <a:rPr lang="fa-IR" sz="2400" dirty="0">
                <a:latin typeface="Calibri" panose="020F0502020204030204" pitchFamily="34" charset="0"/>
                <a:ea typeface="Calibri" panose="020F0502020204030204" pitchFamily="34" charset="0"/>
                <a:cs typeface="B Nazanin" panose="00000400000000000000" pitchFamily="2" charset="-78"/>
              </a:rPr>
              <a:t>فاصله زمانی انتشار مجله نیز باید مورد توجه قرار بگیرد. انتشار علمی فرایندی طولانی است و امکان انتشار مطلب در مجله ای که دوبار در سال منتشر می شود به مراتب کمتر از مجله ای است که هر ماه چاپ می شود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chemeClr val="accent5"/>
                </a:solidFill>
                <a:latin typeface="Calibri" panose="020F0502020204030204" pitchFamily="34" charset="0"/>
                <a:ea typeface="Calibri" panose="020F0502020204030204" pitchFamily="34" charset="0"/>
                <a:cs typeface="B Nazanin" panose="00000400000000000000" pitchFamily="2" charset="-78"/>
              </a:rPr>
              <a:t>4)</a:t>
            </a:r>
            <a:r>
              <a:rPr lang="fa-IR" sz="2400" dirty="0">
                <a:latin typeface="Calibri" panose="020F0502020204030204" pitchFamily="34" charset="0"/>
                <a:ea typeface="Calibri" panose="020F0502020204030204" pitchFamily="34" charset="0"/>
                <a:cs typeface="B Nazanin" panose="00000400000000000000" pitchFamily="2" charset="-78"/>
              </a:rPr>
              <a:t>طول مقالات مورد پذیرش نیز معیار مهم دیگری است که باید به آن توجه کرد. برخی مجلات مقالات را با طول مشخص چاپ می کنند و در صورتی که طول مقاله شما بیشتر از آن باشد مقاله را به شما عودت می دهند و این عدم پذیرش به دلیل علمی نبودن محتوای مقاله نیست بلکه به دلیل مناسب نبودن طول مقاله است.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18402203"/>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1667" y="2093376"/>
            <a:ext cx="11075831" cy="2858475"/>
          </a:xfrm>
          <a:prstGeom prst="rect">
            <a:avLst/>
          </a:prstGeom>
        </p:spPr>
        <p:txBody>
          <a:bodyPr wrap="square">
            <a:spAutoFit/>
          </a:bodyPr>
          <a:lstStyle/>
          <a:p>
            <a:pPr algn="just" rtl="1">
              <a:lnSpc>
                <a:spcPct val="107000"/>
              </a:lnSpc>
              <a:spcAft>
                <a:spcPts val="800"/>
              </a:spcAft>
            </a:pPr>
            <a:r>
              <a:rPr lang="fa-IR" sz="2800" b="1" dirty="0">
                <a:solidFill>
                  <a:srgbClr val="00B0F0"/>
                </a:solidFill>
                <a:latin typeface="Calibri" panose="020F0502020204030204" pitchFamily="34" charset="0"/>
                <a:ea typeface="Calibri" panose="020F0502020204030204" pitchFamily="34" charset="0"/>
                <a:cs typeface="B Nazanin" panose="00000400000000000000" pitchFamily="2" charset="-78"/>
              </a:rPr>
              <a:t>5) </a:t>
            </a:r>
            <a:r>
              <a:rPr lang="fa-IR" sz="2800" dirty="0">
                <a:latin typeface="Calibri" panose="020F0502020204030204" pitchFamily="34" charset="0"/>
                <a:ea typeface="Calibri" panose="020F0502020204030204" pitchFamily="34" charset="0"/>
                <a:cs typeface="B Nazanin" panose="00000400000000000000" pitchFamily="2" charset="-78"/>
              </a:rPr>
              <a:t>مولف باید تصمیم بگیرد که مقاله خود را در مجله ای جدید یا مجله سابق به چاپ برساند. مجلات جدید ممکن است راحت تر مقاله را پذیرش کنند. اما در عوض ممکن است اعتبار یک مجله ی باسابقه را نداشته باشد و یا در سطحی وسیع توزیع نشوند به عبارت دیگر مجلات معتبر سخت تر مقاله را پذیرش می کنند و فاصله ی پذیرش تا چاپ مقاله طولانی تر می باشد. بسیاری مواقع مولفان با عدم پذیرش در مجلات باسابقه روبرو می شود اما آنچه به دست می آورند گزارشاتی از داوری هایی است که می تواند به بهبود مقاله منجر شود</a:t>
            </a:r>
            <a:r>
              <a:rPr lang="fa-IR" sz="2800" dirty="0" smtClean="0">
                <a:latin typeface="Calibri" panose="020F0502020204030204" pitchFamily="34" charset="0"/>
                <a:ea typeface="Calibri" panose="020F0502020204030204" pitchFamily="34" charset="0"/>
                <a:cs typeface="B Nazanin" panose="00000400000000000000" pitchFamily="2" charset="-78"/>
              </a:rPr>
              <a:t>.</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29170723"/>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37881" y="1272388"/>
            <a:ext cx="10882649" cy="4098102"/>
          </a:xfrm>
        </p:spPr>
        <p:txBody>
          <a:bodyPr>
            <a:noAutofit/>
          </a:bodyPr>
          <a:lstStyle/>
          <a:p>
            <a:pPr marL="0" indent="0" algn="just">
              <a:buNone/>
            </a:pPr>
            <a:r>
              <a:rPr lang="fa-IR" sz="2200" b="1" dirty="0">
                <a:solidFill>
                  <a:srgbClr val="00B0F0"/>
                </a:solidFill>
                <a:latin typeface="Calibri" panose="020F0502020204030204" pitchFamily="34" charset="0"/>
                <a:ea typeface="Calibri" panose="020F0502020204030204" pitchFamily="34" charset="0"/>
                <a:cs typeface="B Nazanin" panose="00000400000000000000" pitchFamily="2" charset="-78"/>
              </a:rPr>
              <a:t>6) </a:t>
            </a:r>
            <a:r>
              <a:rPr lang="fa-IR" sz="2200" dirty="0">
                <a:latin typeface="Calibri" panose="020F0502020204030204" pitchFamily="34" charset="0"/>
                <a:ea typeface="Calibri" panose="020F0502020204030204" pitchFamily="34" charset="0"/>
                <a:cs typeface="B Nazanin" panose="00000400000000000000" pitchFamily="2" charset="-78"/>
              </a:rPr>
              <a:t>شرایط پذیرش مقاله نیز عامل مهم دیگری است که توجه به آن لازم است. در بعضی از مجلات شرط چاپ مقاله این است که یکی از مولفان مقاله عضو آن مجله باشد در بعضی از موارد استفاده از تحلیل های آماری خاص تاکید شده و یا لازم است آزمایشات چند بار تکرار شده باشد. بعضی از مجلات برای چاپ مقاله هزینه دریافت می کنند. این هزینه بر اسا س تعداد صفحاتی که در مجله چاپ می شود مشخص می گردد. بعضی از نشریات از مولف یا مولفان می خواهند که به همراه یک نسخه از مقاله مبلغی نیز بابت هزینه بررسی مقاله برای سر دبیر مجله بفرستند. بنابراین شما باید از شرایط خاصی که هر یک از مجلات دارند مطلع باشید. تا در صورت دارا بودن و پذیرش آن شروط مقاله تان را برای آن مجله بفرستید با این حال برخی از مجلات نه تنها از مولف هزینه ای دریافت نمی کنند بلکه مبلغی هم به عنوان حق تالیف به مولف می پردازند. برای تصمیم گیری در رابطه با انتخاب مجله می توان به شیوه های مختلف عمل نمود. می توان موضوع مورد مورد نظر را در پایگاه های اطلاعاتی مختلف جستجو کرد تا مشخص شود کدام مجلات بیش تر به آن موضوع و چاپ آن گرایش دارند. می توان از فهرست منابع و مجلات مورد استناد استفاده نمود. یا نظر همکاران را در این زمینه خواستار شد. ایده خوب آن است که 3یا4 مجله انتخاب شوند و مولف به ترتیب اهمیت انها را مد نظر قرار هد تا اگر مجلات دیگر مقاله ی وی را رد کردند. شانس خود را در مجلات دیگر امتحان کنند.</a:t>
            </a:r>
            <a:endParaRPr lang="en-US" sz="2200" dirty="0">
              <a:latin typeface="Calibri" panose="020F0502020204030204" pitchFamily="34" charset="0"/>
              <a:ea typeface="Calibri" panose="020F0502020204030204" pitchFamily="34" charset="0"/>
              <a:cs typeface="B Nazanin" panose="00000400000000000000" pitchFamily="2" charset="-78"/>
            </a:endParaRPr>
          </a:p>
          <a:p>
            <a:pPr algn="just"/>
            <a:endParaRPr lang="fa-IR" sz="2200" dirty="0"/>
          </a:p>
        </p:txBody>
      </p:sp>
    </p:spTree>
    <p:extLst>
      <p:ext uri="{BB962C8B-B14F-4D97-AF65-F5344CB8AC3E}">
        <p14:creationId xmlns:p14="http://schemas.microsoft.com/office/powerpoint/2010/main" val="3376061985"/>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5307" y="1373055"/>
            <a:ext cx="10612191" cy="4216347"/>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صفحه دستور عمل به مولفان</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قاعده ی پایه ای این است که صفحه دستور العمل مطالعه شود. اما کمتر مولفی به این صفحه و اطلاعات آن توجه می کند. بسیاری از مجلات صفحه ای در نسخه چاپی یا وب سایت به دستور العمل ها به مولفان اختصاص داده اند. مولف به مجرد انتخاب مجله ی مورد نظر خود بایستی به دقت صفحه ی دستور العمل ها را مطالعه کند و نکات اساسی و کلیدی آن را یادداشت کند از جمله اطلاعاتی که مفید هستند تعداد نسخه هایی است که مولف باید از مقاله ی خود به دفتر مجله ارسال کند. استفاده از کوته نوشت ها ، سرنام ها ، حداکثر طول مقاله ، شیوه نگارش فهرست منابع و از این قبیل است. اگر مولف به این نکات و سایر راهنمایی ها توجه کند بهتر می تواند توجه سر دبیر را جلب کند. اگر مولف به این نکات توجه نکند ممکن است مقاله بدون ارسال به داور به مولف عودت داده شود تا اصلاحات بیش تر مطابق با دستور العملها اصلاح پذیرد یا در حالت بد تر مقاله سریع تر رد شود.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87166260"/>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5153" y="2236200"/>
            <a:ext cx="10766739" cy="3108543"/>
          </a:xfrm>
          <a:prstGeom prst="rect">
            <a:avLst/>
          </a:prstGeom>
        </p:spPr>
        <p:txBody>
          <a:bodyPr wrap="square">
            <a:spAutoFit/>
          </a:bodyPr>
          <a:lstStyle/>
          <a:p>
            <a:pPr algn="just" rtl="1"/>
            <a:r>
              <a:rPr lang="fa-IR" sz="2800" dirty="0">
                <a:latin typeface="Calibri" panose="020F0502020204030204" pitchFamily="34" charset="0"/>
                <a:ea typeface="Calibri" panose="020F0502020204030204" pitchFamily="34" charset="0"/>
                <a:cs typeface="B Nazanin" panose="00000400000000000000" pitchFamily="2" charset="-78"/>
              </a:rPr>
              <a:t>در رابطه با طول مقاله برخی مجلات این سیاست را دنبال می کنند که مقالات طولانی تر از حد اعلام شده را به مولف بازگردانند تا آن را کوتاه کرده و سپس دوباره به دفتر مجله ارسال کنند حتی مقالاتی که با وجود طولانی بودن برای داوری ارسال شوند ممکن است بعد به دلیل عدم وجود فضای کافی در مجله پذیرش نشوند. هر چند که از محتوای مناسب و جذابی برای چاپ بر خوردار باشند. در این راستا مولف باید سعی کند اطلاعات تکراری را در هر کدام از بخش های مقاله ی خود حذف کند. جدول ها و شکل های غیر ضروری را حذف نماید. با کوتاه کردن جملات و بند ها طول آن را کاهش دهد بدون آن که به محتوا صدمه وارد شود</a:t>
            </a:r>
            <a:endParaRPr lang="fa-IR" sz="2800" dirty="0"/>
          </a:p>
        </p:txBody>
      </p:sp>
    </p:spTree>
    <p:extLst>
      <p:ext uri="{BB962C8B-B14F-4D97-AF65-F5344CB8AC3E}">
        <p14:creationId xmlns:p14="http://schemas.microsoft.com/office/powerpoint/2010/main" val="3949465843"/>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6670" y="851535"/>
            <a:ext cx="10728102" cy="4549451"/>
          </a:xfrm>
          <a:prstGeom prst="rect">
            <a:avLst/>
          </a:prstGeom>
        </p:spPr>
        <p:txBody>
          <a:bodyPr wrap="square">
            <a:spAutoFit/>
          </a:bodyPr>
          <a:lstStyle/>
          <a:p>
            <a:pPr algn="ctr" rtl="1">
              <a:lnSpc>
                <a:spcPct val="107000"/>
              </a:lnSpc>
              <a:spcAft>
                <a:spcPts val="800"/>
              </a:spcAft>
            </a:pPr>
            <a:r>
              <a:rPr lang="fa-IR" sz="36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مجله</a:t>
            </a:r>
            <a:endParaRPr lang="fa-IR" sz="36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برای </a:t>
            </a:r>
            <a:r>
              <a:rPr lang="fa-IR" sz="2400" dirty="0">
                <a:latin typeface="Calibri" panose="020F0502020204030204" pitchFamily="34" charset="0"/>
                <a:ea typeface="Calibri" panose="020F0502020204030204" pitchFamily="34" charset="0"/>
                <a:cs typeface="B Nazanin" panose="00000400000000000000" pitchFamily="2" charset="-78"/>
              </a:rPr>
              <a:t>انتقال حجم وسیع اطلاعات لازم است مجاری انتقال ویژه ای وجود داشته باشد. این مجاری بر حسب ماهیت موضوع می توانند ویژگی ها ، کارکرد ها و جایگاه متفاوتی داشته باشند. ما در حوزه ارتباطات علمی می توانیم از کتاب ها ، گزارشات ، گردهمایی ها ، مجلات و... به عنوان مهم ترین مجاری ارتباطی استفاده کنیم هر کدام از این مجاری برحسب نوع و ماهیت خود دارای ویژگی های خاص خود هستند که این امر میزان دسترسی و کارآیی آنها را کاهش یا افزایش می دهند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 </a:t>
            </a:r>
            <a:r>
              <a:rPr lang="fa-IR" sz="2400" dirty="0">
                <a:latin typeface="Calibri" panose="020F0502020204030204" pitchFamily="34" charset="0"/>
                <a:ea typeface="Calibri" panose="020F0502020204030204" pitchFamily="34" charset="0"/>
                <a:cs typeface="B Nazanin" panose="00000400000000000000" pitchFamily="2" charset="-78"/>
              </a:rPr>
              <a:t>این ویژگی ها در مجلات عبارتند از</a:t>
            </a:r>
            <a:r>
              <a:rPr lang="fa-IR" sz="2400" dirty="0" smtClean="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1-سرعت انتشار مجلات علمی   2-ادواری بودن مجلات    3-تنوع کمی و کیفی آنها    4-امکان ارزیابی توانایی های علمی پژوهشگران و محققان رشته های مختلف    5-نقش نمادین انتشار مجلات علمی(انتشار مجلات نمادی از وجود انجمن ها و موسسات می باشد.)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72713591"/>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8035" y="1560101"/>
            <a:ext cx="10560676" cy="3063659"/>
          </a:xfrm>
          <a:prstGeom prst="rect">
            <a:avLst/>
          </a:prstGeom>
        </p:spPr>
        <p:txBody>
          <a:bodyPr wrap="square">
            <a:spAutoFit/>
          </a:bodyPr>
          <a:lstStyle/>
          <a:p>
            <a:pPr algn="ctr" rtl="1">
              <a:lnSpc>
                <a:spcPct val="107000"/>
              </a:lnSpc>
              <a:spcAft>
                <a:spcPts val="800"/>
              </a:spcAft>
            </a:pPr>
            <a:r>
              <a:rPr lang="fa-IR" sz="28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انواع مجله:</a:t>
            </a:r>
          </a:p>
          <a:p>
            <a:pPr algn="ctr" rtl="1">
              <a:lnSpc>
                <a:spcPct val="107000"/>
              </a:lnSpc>
              <a:spcAft>
                <a:spcPts val="800"/>
              </a:spcAft>
            </a:pPr>
            <a:endParaRPr lang="fa-IR" sz="28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r>
              <a:rPr lang="fa-IR" sz="2800" b="1" dirty="0" smtClean="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a:t>
            </a:r>
            <a:r>
              <a:rPr lang="fa-IR" sz="28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مجلات عمومی: </a:t>
            </a:r>
            <a:r>
              <a:rPr lang="fa-IR" sz="2800" dirty="0">
                <a:latin typeface="Calibri" panose="020F0502020204030204" pitchFamily="34" charset="0"/>
                <a:ea typeface="Calibri" panose="020F0502020204030204" pitchFamily="34" charset="0"/>
                <a:cs typeface="B Nazanin" panose="00000400000000000000" pitchFamily="2" charset="-78"/>
              </a:rPr>
              <a:t>مجلات عمومی یا عامه پسند رایج ترین نوع ادواری ها می باشند. این گروه از مجلات به طور هفته ای، دو هفته یکبار یا ماهامه منتشر می شوند. مهم ترین موضوعات تحت پوشش این نوع مجلات اخبار، داستان، شعر، سرگرمی، ورزش، طنز، نیازهای روزانه، آشپزی و... است. نمونه های آن مثل مجله خانواده و روزهای زندگی.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53242432"/>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061" y="1321828"/>
            <a:ext cx="11037195" cy="4684937"/>
          </a:xfrm>
          <a:prstGeom prst="rect">
            <a:avLst/>
          </a:prstGeom>
        </p:spPr>
        <p:txBody>
          <a:bodyPr wrap="square">
            <a:spAutoFit/>
          </a:bodyPr>
          <a:lstStyle/>
          <a:p>
            <a:pPr algn="r" rtl="1">
              <a:lnSpc>
                <a:spcPct val="107000"/>
              </a:lnSpc>
              <a:spcAft>
                <a:spcPts val="800"/>
              </a:spcAft>
            </a:pPr>
            <a:r>
              <a:rPr lang="fa-IR" sz="2400" b="1" dirty="0">
                <a:solidFill>
                  <a:schemeClr val="accent2">
                    <a:lumMod val="75000"/>
                  </a:schemeClr>
                </a:solidFill>
                <a:latin typeface="Calibri" panose="020F0502020204030204" pitchFamily="34" charset="0"/>
                <a:ea typeface="Calibri" panose="020F0502020204030204" pitchFamily="34" charset="0"/>
                <a:cs typeface="B Nazanin" panose="00000400000000000000" pitchFamily="2" charset="-78"/>
              </a:rPr>
              <a:t>*مجلات علمی: </a:t>
            </a:r>
            <a:r>
              <a:rPr lang="fa-IR" sz="2400" dirty="0">
                <a:latin typeface="Calibri" panose="020F0502020204030204" pitchFamily="34" charset="0"/>
                <a:ea typeface="Calibri" panose="020F0502020204030204" pitchFamily="34" charset="0"/>
                <a:cs typeface="B Nazanin" panose="00000400000000000000" pitchFamily="2" charset="-78"/>
              </a:rPr>
              <a:t>شامل مجلاتی هستند که به مسائل، موضوعات و مباحث علمی و جدی می پردازند. پوشش موضوعی مجلات علمی با مجلات عمومی تفاوت اساسی دارد. در این دسته از مجلات از داستان، سرگرمی، اخبارعمومی و موارد مشابه آن استفاده نمی شود. بلکه به طور رایج مقالاتی را که حاصل یافته های علمی پژوهشگران است منتشر می کند.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مجله ی علمی نگرش جدیدی نسبت به علوم و آینده آن دارد و به نظر اکثر صاحب نظران مجله علمی را باید مجموعه ی دانستنی ها و معارف جامعه دانست که به طور تخصصی و عالمانه به انتقال آن می پردازد. به طور کلی مجله ی علمی نشریه ی ادواری است که دارای ویژگی های صوری و محتوایی زیر است</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1)ویژگی های صوری: الف- تسلسل انتشار، فاصله منظم انتشار، دوره ی انتشار نامحدود و با شماره های متوالی و ذکر تاریخ انتشار   ب- قابلیت دسترسی عمومی   ج- عنوان ثابت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2)ویژگی های محتوایی: الف- پرداختن به موضوعات علمی و تخصصی    ب- ارائه ی یافته های پژوهشی     ج- انجام داوری یافته های پژوهشی مورد انتشار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87127277"/>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548" y="575386"/>
            <a:ext cx="10483404" cy="5207772"/>
          </a:xfrm>
          <a:prstGeom prst="rect">
            <a:avLst/>
          </a:prstGeom>
        </p:spPr>
        <p:txBody>
          <a:bodyPr wrap="square">
            <a:spAutoFit/>
          </a:bodyPr>
          <a:lstStyle/>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انواع مجلات علمی</a:t>
            </a:r>
            <a:r>
              <a:rPr lang="fa-IR" sz="2400" b="1" dirty="0" smtClean="0">
                <a:solidFill>
                  <a:srgbClr val="00B050"/>
                </a:solidFill>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از آنجا که پوشش موضوعی این مجلات زیاد است به این مجلات بیشتر پرداخته میشود. مجلات علمی دارای رتبه بندی هایی می باشند و2 روش رتبه بندی رایج برای مجلات علمی وجود دارد. نخست رتبه بندی بر اساس سطح علمی و خوانندگان می باشد. رتبه بندی دیگری که بیشتر در ایران رایج است براساس امتیاز مجله ای می باشد که در هر صورت آن هم براساس سطح علمی است.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در رتبه بندی رایج در ایران معمولا مطالب را از نظر رتبه بندی و امتیاز به4 دسته تقسیم می کنند که عبارتند از:</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1-مجلات بدون رتبه علمی            2-مجلات علمی-ترویجی</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3-مجلات علمی-پژوهشی             4-مجلات</a:t>
            </a:r>
            <a:r>
              <a:rPr lang="en-US" sz="2400" dirty="0">
                <a:latin typeface="Calibri" panose="020F0502020204030204" pitchFamily="34" charset="0"/>
                <a:ea typeface="Calibri" panose="020F0502020204030204" pitchFamily="34" charset="0"/>
                <a:cs typeface="B Nazanin" panose="00000400000000000000" pitchFamily="2" charset="-78"/>
              </a:rPr>
              <a:t>ISI</a:t>
            </a:r>
            <a:r>
              <a:rPr lang="en-US" sz="2400" dirty="0">
                <a:latin typeface="B Nazanin" panose="00000400000000000000" pitchFamily="2" charset="-78"/>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r>
              <a:rPr lang="fa-IR" sz="2400" dirty="0">
                <a:latin typeface="Calibri" panose="020F0502020204030204" pitchFamily="34" charset="0"/>
                <a:ea typeface="Calibri" panose="020F0502020204030204" pitchFamily="34" charset="0"/>
                <a:cs typeface="B Nazanin" panose="00000400000000000000" pitchFamily="2" charset="-78"/>
              </a:rPr>
              <a:t>کمترین امتیاز در این گروه بندی مربوط به مجلات بدون رتبه علمی و بشترین امتیاز مربوط به مجلات</a:t>
            </a:r>
            <a:r>
              <a:rPr lang="en-US" sz="2400" dirty="0">
                <a:latin typeface="Calibri" panose="020F0502020204030204" pitchFamily="34" charset="0"/>
                <a:ea typeface="Calibri" panose="020F0502020204030204" pitchFamily="34" charset="0"/>
                <a:cs typeface="B Nazanin" panose="00000400000000000000" pitchFamily="2" charset="-78"/>
              </a:rPr>
              <a:t>ISI</a:t>
            </a:r>
            <a:r>
              <a:rPr lang="fa-IR" sz="2400" dirty="0">
                <a:latin typeface="Calibri" panose="020F0502020204030204" pitchFamily="34" charset="0"/>
                <a:ea typeface="Calibri" panose="020F0502020204030204" pitchFamily="34" charset="0"/>
                <a:cs typeface="B Nazanin" panose="00000400000000000000" pitchFamily="2" charset="-78"/>
              </a:rPr>
              <a:t> و سپس مجلات علمی-پژوهشی است. این رتبه بندی ها در طول زمان ممکن است تغییر کنند و مجلاتی که دارای رتبه پایین هستند به رتبه بالاتر ترقی کنند و یا مجلات با رتبه بالاتر به رتبه پایین سقوط کنند.</a:t>
            </a:r>
            <a:endParaRPr lang="fa-IR" sz="2400" dirty="0"/>
          </a:p>
        </p:txBody>
      </p:sp>
    </p:spTree>
    <p:extLst>
      <p:ext uri="{BB962C8B-B14F-4D97-AF65-F5344CB8AC3E}">
        <p14:creationId xmlns:p14="http://schemas.microsoft.com/office/powerpoint/2010/main" val="3271552440"/>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2580" y="1237604"/>
            <a:ext cx="10573554" cy="4874924"/>
          </a:xfrm>
          <a:prstGeom prst="rect">
            <a:avLst/>
          </a:prstGeom>
        </p:spPr>
        <p:txBody>
          <a:bodyPr wrap="square">
            <a:spAutoFit/>
          </a:bodyPr>
          <a:lstStyle/>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-مجلات بدون رتبه علمی: </a:t>
            </a:r>
            <a:r>
              <a:rPr lang="fa-IR" sz="2400" dirty="0">
                <a:latin typeface="Calibri" panose="020F0502020204030204" pitchFamily="34" charset="0"/>
                <a:ea typeface="Calibri" panose="020F0502020204030204" pitchFamily="34" charset="0"/>
                <a:cs typeface="B Nazanin" panose="00000400000000000000" pitchFamily="2" charset="-78"/>
              </a:rPr>
              <a:t>این مجلات اگرچه مجلات علمی محسوب می شوند اما به جند دلیل ممکن است رتبه ای دریافت نکرده باشند. اهم دلایل برای بدون رتبه ماندن آنها نو بودن، نداشتن هیئت تحریریه ی قوی و یا ضعیف بودن سطح علمی مقالات می باشد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-مجلات علمی-ترویجی: </a:t>
            </a:r>
            <a:r>
              <a:rPr lang="fa-IR" sz="2400" dirty="0">
                <a:latin typeface="Calibri" panose="020F0502020204030204" pitchFamily="34" charset="0"/>
                <a:ea typeface="Calibri" panose="020F0502020204030204" pitchFamily="34" charset="0"/>
                <a:cs typeface="B Nazanin" panose="00000400000000000000" pitchFamily="2" charset="-78"/>
              </a:rPr>
              <a:t>اینها مجلاتی هستند که مقالات آنها به زبانی نسبتا کمتر علمی، دانش و راه های بهره وری از آن را بین گروه کثیری که به حرفه ای مشخص اشتغال دارند رواج می دهد گرچه این مقالات از محتوای علمی برخوردارند ولی محتوای علمی آنها به زبان نسبتا ثابت و عاری از اصطلاحات علمی بر روی کاغذ آورده می شود تا استفاده از آنها برای تعداد بسیار زیادی از افراد از آن طبقه مورد استفاده قرار بگیرد. دانسته های علمی آنها برای مخاطبین عام منتشر می شود. البته در این دسته از مجلات برخی مواقع، مقالاتی یا محتوای موضوعی و کاملا تخصصی نوشته می شود. به همین دلیل در برخی موارد کشیدن خطی روشن بین این مجلات و مجلات علمی-پژوهشی امکان پذیر نیست. از دیگر ویژگی های مجلات علمی-ترویجی که در مجلات بدون رتبه علمی دیده می شود این است که مقالات ترجمه ای را نیز به چاپ می رسانند.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367831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0464" y="1451942"/>
            <a:ext cx="8834905" cy="3602205"/>
          </a:xfrm>
          <a:prstGeom prst="rect">
            <a:avLst/>
          </a:prstGeom>
        </p:spPr>
        <p:txBody>
          <a:bodyPr wrap="square">
            <a:spAutoFit/>
          </a:bodyPr>
          <a:lstStyle/>
          <a:p>
            <a:pPr algn="ctr" rtl="1">
              <a:lnSpc>
                <a:spcPct val="107000"/>
              </a:lnSpc>
              <a:spcAft>
                <a:spcPts val="800"/>
              </a:spcAft>
            </a:pPr>
            <a:r>
              <a:rPr lang="fa-IR" sz="36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مراحل هفتگانه نگارش</a:t>
            </a:r>
            <a:r>
              <a:rPr lang="fa-IR" sz="36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الف)تفکر و </a:t>
            </a:r>
            <a:r>
              <a:rPr lang="fa-IR" sz="3200" dirty="0" smtClean="0">
                <a:latin typeface="Calibri" panose="020F0502020204030204" pitchFamily="34" charset="0"/>
                <a:ea typeface="Calibri" panose="020F0502020204030204" pitchFamily="34" charset="0"/>
                <a:cs typeface="B Nazanin" panose="00000400000000000000" pitchFamily="2" charset="-78"/>
              </a:rPr>
              <a:t>دقت</a:t>
            </a:r>
            <a:r>
              <a:rPr lang="fa-IR" dirty="0">
                <a:latin typeface="Calibri" panose="020F0502020204030204" pitchFamily="34" charset="0"/>
                <a:ea typeface="Calibri" panose="020F0502020204030204" pitchFamily="34" charset="0"/>
                <a:cs typeface="Arial" panose="020B0604020202020204" pitchFamily="34" charset="0"/>
              </a:rPr>
              <a:t> </a:t>
            </a:r>
            <a:r>
              <a:rPr lang="fa-IR" dirty="0" smtClean="0">
                <a:latin typeface="Calibri" panose="020F0502020204030204" pitchFamily="34" charset="0"/>
                <a:ea typeface="Calibri" panose="020F0502020204030204" pitchFamily="34" charset="0"/>
                <a:cs typeface="Arial" panose="020B0604020202020204" pitchFamily="34" charset="0"/>
              </a:rPr>
              <a:t>                                                       </a:t>
            </a:r>
            <a:r>
              <a:rPr lang="fa-IR" sz="3200" dirty="0" smtClean="0">
                <a:latin typeface="Calibri" panose="020F0502020204030204" pitchFamily="34" charset="0"/>
                <a:ea typeface="Calibri" panose="020F0502020204030204" pitchFamily="34" charset="0"/>
                <a:cs typeface="B Nazanin" panose="00000400000000000000" pitchFamily="2" charset="-78"/>
              </a:rPr>
              <a:t>ب)گرداوری </a:t>
            </a:r>
            <a:r>
              <a:rPr lang="fa-IR" sz="3200" dirty="0">
                <a:latin typeface="Calibri" panose="020F0502020204030204" pitchFamily="34" charset="0"/>
                <a:ea typeface="Calibri" panose="020F0502020204030204" pitchFamily="34" charset="0"/>
                <a:cs typeface="B Nazanin" panose="00000400000000000000" pitchFamily="2" charset="-78"/>
              </a:rPr>
              <a:t>اطلاعات</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ج)تهیه طرح </a:t>
            </a:r>
            <a:r>
              <a:rPr lang="fa-IR" sz="3200" dirty="0" smtClean="0">
                <a:latin typeface="Calibri" panose="020F0502020204030204" pitchFamily="34" charset="0"/>
                <a:ea typeface="Calibri" panose="020F0502020204030204" pitchFamily="34" charset="0"/>
                <a:cs typeface="B Nazanin" panose="00000400000000000000" pitchFamily="2" charset="-78"/>
              </a:rPr>
              <a:t>نگارش</a:t>
            </a:r>
            <a:r>
              <a:rPr lang="fa-IR" dirty="0">
                <a:latin typeface="Calibri" panose="020F0502020204030204" pitchFamily="34" charset="0"/>
                <a:ea typeface="Calibri" panose="020F0502020204030204" pitchFamily="34" charset="0"/>
                <a:cs typeface="Arial" panose="020B0604020202020204" pitchFamily="34" charset="0"/>
              </a:rPr>
              <a:t> </a:t>
            </a:r>
            <a:r>
              <a:rPr lang="fa-IR" dirty="0" smtClean="0">
                <a:latin typeface="Calibri" panose="020F0502020204030204" pitchFamily="34" charset="0"/>
                <a:ea typeface="Calibri" panose="020F0502020204030204" pitchFamily="34" charset="0"/>
                <a:cs typeface="Arial" panose="020B0604020202020204" pitchFamily="34" charset="0"/>
              </a:rPr>
              <a:t>                                                 </a:t>
            </a:r>
            <a:r>
              <a:rPr lang="fa-IR" sz="3200" dirty="0" smtClean="0">
                <a:latin typeface="Calibri" panose="020F0502020204030204" pitchFamily="34" charset="0"/>
                <a:ea typeface="Calibri" panose="020F0502020204030204" pitchFamily="34" charset="0"/>
                <a:cs typeface="B Nazanin" panose="00000400000000000000" pitchFamily="2" charset="-78"/>
              </a:rPr>
              <a:t>د)تهیه </a:t>
            </a:r>
            <a:r>
              <a:rPr lang="fa-IR" sz="3200" dirty="0">
                <a:latin typeface="Calibri" panose="020F0502020204030204" pitchFamily="34" charset="0"/>
                <a:ea typeface="Calibri" panose="020F0502020204030204" pitchFamily="34" charset="0"/>
                <a:cs typeface="B Nazanin" panose="00000400000000000000" pitchFamily="2" charset="-78"/>
              </a:rPr>
              <a:t>پیش نویس</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ه)خواندن پیش نویس و ویرایش </a:t>
            </a:r>
            <a:r>
              <a:rPr lang="fa-IR" sz="3200" dirty="0" smtClean="0">
                <a:latin typeface="Calibri" panose="020F0502020204030204" pitchFamily="34" charset="0"/>
                <a:ea typeface="Calibri" panose="020F0502020204030204" pitchFamily="34" charset="0"/>
                <a:cs typeface="B Nazanin" panose="00000400000000000000" pitchFamily="2" charset="-78"/>
              </a:rPr>
              <a:t>آن</a:t>
            </a:r>
            <a:r>
              <a:rPr lang="fa-IR" dirty="0">
                <a:latin typeface="Calibri" panose="020F0502020204030204" pitchFamily="34" charset="0"/>
                <a:ea typeface="Calibri" panose="020F0502020204030204" pitchFamily="34" charset="0"/>
                <a:cs typeface="Arial" panose="020B0604020202020204" pitchFamily="34" charset="0"/>
              </a:rPr>
              <a:t> </a:t>
            </a:r>
            <a:r>
              <a:rPr lang="fa-IR" dirty="0" smtClean="0">
                <a:latin typeface="Calibri" panose="020F0502020204030204" pitchFamily="34" charset="0"/>
                <a:ea typeface="Calibri" panose="020F0502020204030204" pitchFamily="34" charset="0"/>
                <a:cs typeface="Arial" panose="020B0604020202020204" pitchFamily="34" charset="0"/>
              </a:rPr>
              <a:t>                    </a:t>
            </a:r>
            <a:r>
              <a:rPr lang="fa-IR" sz="3200" dirty="0" smtClean="0">
                <a:latin typeface="Calibri" panose="020F0502020204030204" pitchFamily="34" charset="0"/>
                <a:ea typeface="Calibri" panose="020F0502020204030204" pitchFamily="34" charset="0"/>
                <a:cs typeface="B Nazanin" panose="00000400000000000000" pitchFamily="2" charset="-78"/>
              </a:rPr>
              <a:t>و)تهیه </a:t>
            </a:r>
            <a:r>
              <a:rPr lang="fa-IR" sz="3200" dirty="0">
                <a:latin typeface="Calibri" panose="020F0502020204030204" pitchFamily="34" charset="0"/>
                <a:ea typeface="Calibri" panose="020F0502020204030204" pitchFamily="34" charset="0"/>
                <a:cs typeface="B Nazanin" panose="00000400000000000000" pitchFamily="2" charset="-78"/>
              </a:rPr>
              <a:t>پاک نویس</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ز)خواندن پاک نویس و اصلاح دقیق آن</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63399886"/>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1215" y="986389"/>
            <a:ext cx="10599313" cy="5270097"/>
          </a:xfrm>
          <a:prstGeom prst="rect">
            <a:avLst/>
          </a:prstGeom>
        </p:spPr>
        <p:txBody>
          <a:bodyPr wrap="square">
            <a:spAutoFit/>
          </a:bodyPr>
          <a:lstStyle/>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-مجلات علمی-پژوهشی: </a:t>
            </a:r>
            <a:r>
              <a:rPr lang="fa-IR" sz="2400" dirty="0">
                <a:latin typeface="Calibri" panose="020F0502020204030204" pitchFamily="34" charset="0"/>
                <a:ea typeface="Calibri" panose="020F0502020204030204" pitchFamily="34" charset="0"/>
                <a:cs typeface="B Nazanin" panose="00000400000000000000" pitchFamily="2" charset="-78"/>
              </a:rPr>
              <a:t>این دسته ازمجلات نتایج پژوهش های نظری را گزارش می کنند. ویژگی اصلی این مجلات ارائه ی گزارش های تحقیقاتی است که برای تهیه آنها از روش های علمی مورد قبول جامعه ی علمی خاص استفاده می شود. از نظر خوانندگان این مجلات مخاطبان اندکی دارند که البته به دلیل سطح تخصصی مقاله است. </a:t>
            </a:r>
            <a:endParaRPr lang="fa-IR" sz="2400" dirty="0" smtClean="0">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-مجلات</a:t>
            </a:r>
            <a:r>
              <a:rPr lang="en-US"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ISI</a:t>
            </a: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 </a:t>
            </a:r>
            <a:r>
              <a:rPr lang="fa-IR" sz="2400" dirty="0">
                <a:latin typeface="Calibri" panose="020F0502020204030204" pitchFamily="34" charset="0"/>
                <a:ea typeface="Calibri" panose="020F0502020204030204" pitchFamily="34" charset="0"/>
                <a:cs typeface="B Nazanin" panose="00000400000000000000" pitchFamily="2" charset="-78"/>
              </a:rPr>
              <a:t>موسسه ی اطلاعات علمی، سازمانی بزرگ در کشور آمریکاست که به کارهای مختلفی در زمینه ی اطلاعات، پردازش و ارائه ی آنها اشتغال دارد. این پایگاه علمی مجلاتی را که به طور منظم منتشر میکند دارای هیئت تحریریه ی معتبر بین المللی هستند و مقالات آنها به داوری سپرده می شوند. از بین ده هزار مجله ی مشخص و اطلاعات کتاب شناختی آنها را منتشر می کنند. بدین ترتیب از آنجایی که گزینش این مجلات در سطح بین المللی صورت می گیرد رقابت زیادی بین مجلات علمی برای قرار گرفتن در این پایگاه صورت می گیرد اما چنان که گفته شد ملاک ها و ضوابطی برای کسب رتبه و ورود به این پایگاه اطلاعاتی مورد نیاز می باشد و به این ترتیب نگارش مقالاتی که در سطح علمی مجلات </a:t>
            </a:r>
            <a:r>
              <a:rPr lang="en-US" sz="2400" dirty="0">
                <a:latin typeface="Calibri" panose="020F0502020204030204" pitchFamily="34" charset="0"/>
                <a:ea typeface="Calibri" panose="020F0502020204030204" pitchFamily="34" charset="0"/>
                <a:cs typeface="B Nazanin" panose="00000400000000000000" pitchFamily="2" charset="-78"/>
              </a:rPr>
              <a:t>ISI</a:t>
            </a:r>
            <a:r>
              <a:rPr lang="fa-IR" sz="2400" dirty="0">
                <a:latin typeface="Calibri" panose="020F0502020204030204" pitchFamily="34" charset="0"/>
                <a:ea typeface="Calibri" panose="020F0502020204030204" pitchFamily="34" charset="0"/>
                <a:cs typeface="B Nazanin" panose="00000400000000000000" pitchFamily="2" charset="-78"/>
              </a:rPr>
              <a:t> باشد مشکل است. این دسته از مجلات که عمدتا به زبان انگلیسی می باشند از نظر علمی مقالاتی را می پذیرند که دارای سطح علمی و کیفیت بسیار بالایی باشند.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7302803"/>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223" y="1679986"/>
            <a:ext cx="9002331" cy="2872325"/>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اهمیت و کارکرد مجلات علمی در انتقال اطلاعات</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1-ارتباطات و اشاعه ی اطلاعات</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200" dirty="0">
                <a:latin typeface="Calibri" panose="020F0502020204030204" pitchFamily="34" charset="0"/>
                <a:ea typeface="Calibri" panose="020F0502020204030204" pitchFamily="34" charset="0"/>
                <a:cs typeface="B Nazanin" panose="00000400000000000000" pitchFamily="2" charset="-78"/>
              </a:rPr>
              <a:t>2-کنترل کیفی</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r>
              <a:rPr lang="fa-IR" sz="3200" dirty="0">
                <a:latin typeface="Calibri" panose="020F0502020204030204" pitchFamily="34" charset="0"/>
                <a:ea typeface="Calibri" panose="020F0502020204030204" pitchFamily="34" charset="0"/>
                <a:cs typeface="B Nazanin" panose="00000400000000000000" pitchFamily="2" charset="-78"/>
              </a:rPr>
              <a:t>3-کارکرد آرشیوی</a:t>
            </a:r>
            <a:endParaRPr lang="fa-IR" sz="3200" dirty="0"/>
          </a:p>
        </p:txBody>
      </p:sp>
    </p:spTree>
    <p:extLst>
      <p:ext uri="{BB962C8B-B14F-4D97-AF65-F5344CB8AC3E}">
        <p14:creationId xmlns:p14="http://schemas.microsoft.com/office/powerpoint/2010/main" val="131324233"/>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0609" y="529633"/>
            <a:ext cx="10599313" cy="5175135"/>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انتخاب موضوع</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نخستین گام در امر نگارش مقالات علمی انتخاب موضوع است. انتخاب موضوع به زمینه ی تخصصی پژوهشگر بستگی دارد. محقق باید بکوشد تا در </a:t>
            </a:r>
            <a:r>
              <a:rPr lang="fa-IR" sz="2400" dirty="0" smtClean="0">
                <a:latin typeface="Calibri" panose="020F0502020204030204" pitchFamily="34" charset="0"/>
                <a:ea typeface="Calibri" panose="020F0502020204030204" pitchFamily="34" charset="0"/>
                <a:cs typeface="B Nazanin" panose="00000400000000000000" pitchFamily="2" charset="-78"/>
              </a:rPr>
              <a:t>حوزه </a:t>
            </a:r>
            <a:r>
              <a:rPr lang="fa-IR" sz="2400" dirty="0">
                <a:latin typeface="Calibri" panose="020F0502020204030204" pitchFamily="34" charset="0"/>
                <a:ea typeface="Calibri" panose="020F0502020204030204" pitchFamily="34" charset="0"/>
                <a:cs typeface="B Nazanin" panose="00000400000000000000" pitchFamily="2" charset="-78"/>
              </a:rPr>
              <a:t>ی کاری که به آن آشنایی و تخصص دارد در حدود امکانات و فرصت زمانی، موضوعی بدیع انتخاب کند. البته شایسته است که محقق موضوع تحقیق را از قلمرو مورد علاقه خود انتخاب کند. برای نگارش مقالات موضوع باید کاملا محدود و دارای حدومرز مشخص باشد. برای انتخاب موضوع باید قبل از هر چیزی فکر کرد و ضرورت طرح موضوعات مختلف را از نظر گذراند و آنگاه با استفاده از روش های مختلف و با توجه به نیازها و اولویت ها موضوعی را متناسب با وقت و امکان خود انتخاب کرد. پژوهشگران برای انتخاب موضوع می توانند به روش های زیر عمل کنند: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1)انتخاب موضوع براساس دانش تخصصی، تجربه وعلایق شخصی </a:t>
            </a:r>
            <a:r>
              <a:rPr lang="fa-IR" sz="2400" dirty="0" smtClean="0">
                <a:latin typeface="Calibri" panose="020F0502020204030204" pitchFamily="34" charset="0"/>
                <a:ea typeface="Calibri" panose="020F0502020204030204" pitchFamily="34" charset="0"/>
                <a:cs typeface="B Nazanin" panose="00000400000000000000" pitchFamily="2" charset="-78"/>
              </a:rPr>
              <a:t>        2)کسب </a:t>
            </a:r>
            <a:r>
              <a:rPr lang="fa-IR" sz="2400" dirty="0">
                <a:latin typeface="Calibri" panose="020F0502020204030204" pitchFamily="34" charset="0"/>
                <a:ea typeface="Calibri" panose="020F0502020204030204" pitchFamily="34" charset="0"/>
                <a:cs typeface="B Nazanin" panose="00000400000000000000" pitchFamily="2" charset="-78"/>
              </a:rPr>
              <a:t>نظر از متقدمان </a:t>
            </a:r>
            <a:r>
              <a:rPr lang="fa-IR" sz="2400" dirty="0" smtClean="0">
                <a:latin typeface="Calibri" panose="020F0502020204030204" pitchFamily="34" charset="0"/>
                <a:ea typeface="Calibri" panose="020F0502020204030204" pitchFamily="34" charset="0"/>
                <a:cs typeface="B Nazanin" panose="00000400000000000000" pitchFamily="2" charset="-78"/>
              </a:rPr>
              <a:t>                   3)مراجعه </a:t>
            </a:r>
            <a:r>
              <a:rPr lang="fa-IR" sz="2400" dirty="0">
                <a:latin typeface="Calibri" panose="020F0502020204030204" pitchFamily="34" charset="0"/>
                <a:ea typeface="Calibri" panose="020F0502020204030204" pitchFamily="34" charset="0"/>
                <a:cs typeface="B Nazanin" panose="00000400000000000000" pitchFamily="2" charset="-78"/>
              </a:rPr>
              <a:t>به پایگاه های اطلاعاتی   </a:t>
            </a:r>
            <a:r>
              <a:rPr lang="fa-IR" sz="2400" dirty="0" smtClean="0">
                <a:latin typeface="Calibri" panose="020F0502020204030204" pitchFamily="34" charset="0"/>
                <a:ea typeface="Calibri" panose="020F0502020204030204" pitchFamily="34" charset="0"/>
                <a:cs typeface="B Nazanin" panose="00000400000000000000" pitchFamily="2" charset="-78"/>
              </a:rPr>
              <a:t>     4)مراجعه </a:t>
            </a:r>
            <a:r>
              <a:rPr lang="fa-IR" sz="2400" dirty="0">
                <a:latin typeface="Calibri" panose="020F0502020204030204" pitchFamily="34" charset="0"/>
                <a:ea typeface="Calibri" panose="020F0502020204030204" pitchFamily="34" charset="0"/>
                <a:cs typeface="B Nazanin" panose="00000400000000000000" pitchFamily="2" charset="-78"/>
              </a:rPr>
              <a:t>به پایان نامه ها    </a:t>
            </a:r>
            <a:r>
              <a:rPr lang="fa-IR" sz="2400" dirty="0" smtClean="0">
                <a:latin typeface="Calibri" panose="020F0502020204030204" pitchFamily="34" charset="0"/>
                <a:ea typeface="Calibri" panose="020F0502020204030204" pitchFamily="34" charset="0"/>
                <a:cs typeface="B Nazanin" panose="00000400000000000000" pitchFamily="2" charset="-78"/>
              </a:rPr>
              <a:t>  5)مراجعه </a:t>
            </a:r>
            <a:r>
              <a:rPr lang="fa-IR" sz="2400" dirty="0">
                <a:latin typeface="Calibri" panose="020F0502020204030204" pitchFamily="34" charset="0"/>
                <a:ea typeface="Calibri" panose="020F0502020204030204" pitchFamily="34" charset="0"/>
                <a:cs typeface="B Nazanin" panose="00000400000000000000" pitchFamily="2" charset="-78"/>
              </a:rPr>
              <a:t>به چکیده نامه ها و نمایه ها    6)بومی کردن موضوع    </a:t>
            </a:r>
            <a:r>
              <a:rPr lang="fa-IR" sz="2400" dirty="0" smtClean="0">
                <a:latin typeface="Calibri" panose="020F0502020204030204" pitchFamily="34" charset="0"/>
                <a:ea typeface="Calibri" panose="020F0502020204030204" pitchFamily="34" charset="0"/>
                <a:cs typeface="B Nazanin" panose="00000400000000000000" pitchFamily="2" charset="-78"/>
              </a:rPr>
              <a:t>   7)ورق </a:t>
            </a:r>
            <a:r>
              <a:rPr lang="fa-IR" sz="2400" dirty="0">
                <a:latin typeface="Calibri" panose="020F0502020204030204" pitchFamily="34" charset="0"/>
                <a:ea typeface="Calibri" panose="020F0502020204030204" pitchFamily="34" charset="0"/>
                <a:cs typeface="B Nazanin" panose="00000400000000000000" pitchFamily="2" charset="-78"/>
              </a:rPr>
              <a:t>زدن مجلات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94512798"/>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5001" y="865361"/>
            <a:ext cx="10676586" cy="5058564"/>
          </a:xfrm>
          <a:prstGeom prst="rect">
            <a:avLst/>
          </a:prstGeom>
        </p:spPr>
        <p:txBody>
          <a:bodyPr wrap="square">
            <a:spAutoFit/>
          </a:bodyPr>
          <a:lstStyle/>
          <a:p>
            <a:pPr algn="ctr" rtl="1">
              <a:lnSpc>
                <a:spcPct val="107000"/>
              </a:lnSpc>
              <a:spcAft>
                <a:spcPts val="800"/>
              </a:spcAft>
            </a:pPr>
            <a:r>
              <a:rPr lang="fa-IR" sz="28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در انتخاب موضوع به چه نکاتی باید توجه کرد؟</a:t>
            </a:r>
          </a:p>
          <a:p>
            <a:pPr algn="ctr" rtl="1">
              <a:lnSpc>
                <a:spcPct val="107000"/>
              </a:lnSpc>
              <a:spcAft>
                <a:spcPts val="800"/>
              </a:spcAft>
            </a:pPr>
            <a:endParaRPr lang="en-US" sz="1400"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1.</a:t>
            </a:r>
            <a:r>
              <a:rPr lang="fa-IR" sz="2400" dirty="0">
                <a:latin typeface="Calibri" panose="020F0502020204030204" pitchFamily="34" charset="0"/>
                <a:ea typeface="Calibri" panose="020F0502020204030204" pitchFamily="34" charset="0"/>
                <a:cs typeface="B Nazanin" panose="00000400000000000000" pitchFamily="2" charset="-78"/>
              </a:rPr>
              <a:t>انتخاب موضوع شتاب زده صورت نگیرد بلکه جنبه های مختلف آن باید بررسی شود.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2.</a:t>
            </a:r>
            <a:r>
              <a:rPr lang="fa-IR" sz="2400" dirty="0">
                <a:latin typeface="Calibri" panose="020F0502020204030204" pitchFamily="34" charset="0"/>
                <a:ea typeface="Calibri" panose="020F0502020204030204" pitchFamily="34" charset="0"/>
                <a:cs typeface="B Nazanin" panose="00000400000000000000" pitchFamily="2" charset="-78"/>
              </a:rPr>
              <a:t>موضوع انتخابی باید مورد علاقه ی شخصی و محقق باشد و از آن به اندازه ی کافی شناخت داشته باشد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3.</a:t>
            </a:r>
            <a:r>
              <a:rPr lang="fa-IR" sz="2400" dirty="0">
                <a:latin typeface="Calibri" panose="020F0502020204030204" pitchFamily="34" charset="0"/>
                <a:ea typeface="Calibri" panose="020F0502020204030204" pitchFamily="34" charset="0"/>
                <a:cs typeface="B Nazanin" panose="00000400000000000000" pitchFamily="2" charset="-78"/>
              </a:rPr>
              <a:t>قبل از انتخاب موضوع منابع مربوط به آن مورد تحقیق و بررسی قرار گیرد.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4.</a:t>
            </a:r>
            <a:r>
              <a:rPr lang="fa-IR" sz="2400" dirty="0">
                <a:latin typeface="Calibri" panose="020F0502020204030204" pitchFamily="34" charset="0"/>
                <a:ea typeface="Calibri" panose="020F0502020204030204" pitchFamily="34" charset="0"/>
                <a:cs typeface="B Nazanin" panose="00000400000000000000" pitchFamily="2" charset="-78"/>
              </a:rPr>
              <a:t>با توجه به این که زمان تعیین شده برای انجام تحقیق محدود است باید از انتخاب موضوعات گسترده که مستلزم بررسی های همه جانبه است پرهیز کرد.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5.</a:t>
            </a:r>
            <a:r>
              <a:rPr lang="fa-IR" sz="2400" dirty="0">
                <a:latin typeface="Calibri" panose="020F0502020204030204" pitchFamily="34" charset="0"/>
                <a:ea typeface="Calibri" panose="020F0502020204030204" pitchFamily="34" charset="0"/>
                <a:cs typeface="B Nazanin" panose="00000400000000000000" pitchFamily="2" charset="-78"/>
              </a:rPr>
              <a:t>محقق نباید مسئله را به صورت کلی توصیف کند بلکه باید تالیف دقیق و روشنی از مفاهیم موجود ارائه دهد.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6.</a:t>
            </a:r>
            <a:r>
              <a:rPr lang="fa-IR" sz="2400" dirty="0">
                <a:latin typeface="Calibri" panose="020F0502020204030204" pitchFamily="34" charset="0"/>
                <a:ea typeface="Calibri" panose="020F0502020204030204" pitchFamily="34" charset="0"/>
                <a:cs typeface="B Nazanin" panose="00000400000000000000" pitchFamily="2" charset="-78"/>
              </a:rPr>
              <a:t>از انتخاب زندگی نامه محض و کلی پرهیز شود. زندگی نامه محض اغلب منتج به سرهم بندی کردن مطالب یک دایره المعارف و یا خلاصه ای از یک زندگی نامه متداول خواهد بود. در عوض دوره ای از زندگی یک انسان و یا یک جنبه از کار او یا آنچه روی او تاثیر داشته است انتخاب شود. مثلا حافظ و تفکر شرقی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36939899"/>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3791" y="1683105"/>
            <a:ext cx="10431887" cy="3664080"/>
          </a:xfrm>
          <a:prstGeom prst="rect">
            <a:avLst/>
          </a:prstGeom>
        </p:spPr>
        <p:txBody>
          <a:bodyPr wrap="square">
            <a:spAutoFit/>
          </a:bodyPr>
          <a:lstStyle/>
          <a:p>
            <a:pPr algn="just"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7.</a:t>
            </a:r>
            <a:r>
              <a:rPr lang="fa-IR" sz="2400" dirty="0">
                <a:latin typeface="Calibri" panose="020F0502020204030204" pitchFamily="34" charset="0"/>
                <a:ea typeface="Calibri" panose="020F0502020204030204" pitchFamily="34" charset="0"/>
                <a:cs typeface="B Nazanin" panose="00000400000000000000" pitchFamily="2" charset="-78"/>
              </a:rPr>
              <a:t>از انتخاب موضوعات خیلی تازه خودداری کنید. موضوعات تازه به دلیل طبیعت خاص خود زمینه ی کمی را برای تحقیق به دست می دهند.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8.</a:t>
            </a:r>
            <a:r>
              <a:rPr lang="fa-IR" sz="2400" dirty="0">
                <a:latin typeface="Calibri" panose="020F0502020204030204" pitchFamily="34" charset="0"/>
                <a:ea typeface="Calibri" panose="020F0502020204030204" pitchFamily="34" charset="0"/>
                <a:cs typeface="B Nazanin" panose="00000400000000000000" pitchFamily="2" charset="-78"/>
              </a:rPr>
              <a:t>از انتخاب موضوعات خیلی فنی خودداری کنید.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9.</a:t>
            </a:r>
            <a:r>
              <a:rPr lang="fa-IR" sz="2400" dirty="0">
                <a:latin typeface="Calibri" panose="020F0502020204030204" pitchFamily="34" charset="0"/>
                <a:ea typeface="Calibri" panose="020F0502020204030204" pitchFamily="34" charset="0"/>
                <a:cs typeface="B Nazanin" panose="00000400000000000000" pitchFamily="2" charset="-78"/>
              </a:rPr>
              <a:t>از مجادله ی غیرضروری و شخصی پرهیز کنید.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10.</a:t>
            </a:r>
            <a:r>
              <a:rPr lang="fa-IR" sz="2400" dirty="0">
                <a:latin typeface="Calibri" panose="020F0502020204030204" pitchFamily="34" charset="0"/>
                <a:ea typeface="Calibri" panose="020F0502020204030204" pitchFamily="34" charset="0"/>
                <a:cs typeface="B Nazanin" panose="00000400000000000000" pitchFamily="2" charset="-78"/>
              </a:rPr>
              <a:t>از خلاصه نویسی خودداری کنید.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11.</a:t>
            </a:r>
            <a:r>
              <a:rPr lang="fa-IR" sz="2400" dirty="0">
                <a:latin typeface="Calibri" panose="020F0502020204030204" pitchFamily="34" charset="0"/>
                <a:ea typeface="Calibri" panose="020F0502020204030204" pitchFamily="34" charset="0"/>
                <a:cs typeface="B Nazanin" panose="00000400000000000000" pitchFamily="2" charset="-78"/>
              </a:rPr>
              <a:t>ثبت ایده های جدید در هنگام مطالعه ی مطالب تخصصی یا مربوط به رشته ی مورد نظر یا مشاهدات عموما افکار مبهم ولی جدید به ذهن خواننده یا پژوهشگر می رساند. لازم است به ثبت این ایده ها و افکار هرچند که مبهم باشند پرداخت.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65872327"/>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6518" y="999567"/>
            <a:ext cx="10740980" cy="4282198"/>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محدود کردن موضوع مقاله</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ctr" rtl="1">
              <a:lnSpc>
                <a:spcPct val="107000"/>
              </a:lnSpc>
              <a:spcAft>
                <a:spcPts val="800"/>
              </a:spcAft>
            </a:pP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تعیین حدود منطقی برای موضوع مورد تحقیق دومین گام در امر نگارش مقالات علمی به شمار میرود. موضوع چهارچوبی است که نویسنده ی مقاله قرار است در آن عرضه قلم زند اما حوزه ی موضوعی گسترده تر ازآن است که بتوان فعالیتی موثر داشت از این رو محدود نمودن موضوع مقاله لازم و ضروری است. موضوع مقاله باید کاملا محدود باشد. دانشجویان اغلب مسئله ای را برای تحقیق انتخاب می کنند که دارای دامنه وسیعی است و این امر مشکلات زیادی را به دنبال دارد. بنابراین باید محدوده ی زمانی، محدوده ی مخاطبان و محدوده ی حجم نوشته توجه کرد. بنابراین نقطه ی اصلی موضوع را مشخص کنید و از ابتدا با دقت حدود موضوع تحقیق را تعیین کنید. برای اینکه یک مقاله تحقیقی موثر واقع شود هیچگاه نباید سطحی باشد و باید تمام جوانب موضوع را به طورکامل و با دقت مورد بررسی قرار دهد و برای مستدل ساختن نتایج، دلایل کافی ارائه 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3671706"/>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4095" y="368642"/>
            <a:ext cx="10148552" cy="6064289"/>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پیکره ی مقاله: </a:t>
            </a: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1)مقدمه: </a:t>
            </a:r>
            <a:r>
              <a:rPr lang="fa-IR" sz="2400" dirty="0">
                <a:latin typeface="Calibri" panose="020F0502020204030204" pitchFamily="34" charset="0"/>
                <a:ea typeface="Calibri" panose="020F0502020204030204" pitchFamily="34" charset="0"/>
                <a:cs typeface="B Nazanin" panose="00000400000000000000" pitchFamily="2" charset="-78"/>
              </a:rPr>
              <a:t>نخستین بخش از بدنه ی  مقاله می باشد. مقدمه باید کوتاه و جذاب باشد و خواننده را از هدف مولف آگاه کند. بهترین مقدمه ها در یک صفحه خلاصه می شوند. هنگام نگارش باید سطح مخاطبان مقاله در نظر گرفته شود. بنابراین مولف بهتر می تواند از واژگان و اصطلاحات مناسب استفاده کند. بهتر است هنگامی که مراحل پژوهش در دست اجراست مقدمه نوشته شود. زیرا نگارش آن که همه چیز در ذهن پژوهشگر زنده است، آسان تر خواهد بود.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هدف مقدمه باید فراهم آوری زمینه لازم و کافی اطلاعاتی باشد تا خواننده نتایج پژوهش فعلی را بدون نیاز به مراجعه به منابع قبلی در همین زمینه درک کند. بسیاری از مولفان، خصوصا نویسنده های تازه کار این اشتباه را مرتکب می شوند که مهمترین یافته ها ی خود را تا آخر مقاله مسکوت می گذارند. همچنین برخی مواقع یافته های مهم را از مقدمه حذف می کنند. این کار باعث می شود برخی خوانندگان، از خواندن مقاله منصرف شوند.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2)روش شناسی: </a:t>
            </a:r>
            <a:r>
              <a:rPr lang="fa-IR" sz="2400" dirty="0">
                <a:latin typeface="Calibri" panose="020F0502020204030204" pitchFamily="34" charset="0"/>
                <a:ea typeface="Calibri" panose="020F0502020204030204" pitchFamily="34" charset="0"/>
                <a:cs typeface="B Nazanin" panose="00000400000000000000" pitchFamily="2" charset="-78"/>
              </a:rPr>
              <a:t>این بخش از مقاله باید در نظمی منطقی توصیف کند که چگونه پژوهش، طراحی و انجام شده است چه کسانی آن را انجام داده اند چه منابع و روش و یا روش هایی مورد استفاده قرار گرفته و داده ها چگونه تحلیل شده اند.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77121208"/>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8491" y="928510"/>
            <a:ext cx="9994005" cy="5270097"/>
          </a:xfrm>
          <a:prstGeom prst="rect">
            <a:avLst/>
          </a:prstGeom>
        </p:spPr>
        <p:txBody>
          <a:bodyPr wrap="square">
            <a:spAutoFit/>
          </a:bodyPr>
          <a:lstStyle/>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3)یافته ها: </a:t>
            </a:r>
            <a:r>
              <a:rPr lang="fa-IR" sz="2400" dirty="0">
                <a:latin typeface="Calibri" panose="020F0502020204030204" pitchFamily="34" charset="0"/>
                <a:ea typeface="Calibri" panose="020F0502020204030204" pitchFamily="34" charset="0"/>
                <a:cs typeface="B Nazanin" panose="00000400000000000000" pitchFamily="2" charset="-78"/>
              </a:rPr>
              <a:t>به دلیل فراهم آوری پاسخ به سوالات پژوهش مدت های زیادی است که بیان می شود. این بخش مقاله مهم ترین بخش آن است. پاسخ ها به احتمال زیاد آنهایی هستند که پیش بینی شده اند اما به هر حال در غیر این صورت باید با امنت داری بیان شوند. به این معنی که اگر نتایج برخلاف انتظار مولف یا خلاف میل او باشد باز هم بدون کم و کاست بیان شوند. بعضی مواقع پژوهشگران در نوشتن این بخش دچار اشتباه می شوند. برخی با این جمله شروع می کنند که نتایج یا یافته ها در جدول شماره 1 تا 5 ارائه شده است. این روش نمی تواند خوانندگان را به کشف آنچه که پژوهشگر قصد بیان آن را داشته است راهنمایی کند. به جای آن پژوهشگر باید از ترکیبی مناسب و به جا از متن، جدول، شکل و موارد دیگر بهره بگیرد</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4)بحث و نتیجه گیری: </a:t>
            </a:r>
            <a:r>
              <a:rPr lang="fa-IR" sz="2400" dirty="0">
                <a:latin typeface="Calibri" panose="020F0502020204030204" pitchFamily="34" charset="0"/>
                <a:ea typeface="Calibri" panose="020F0502020204030204" pitchFamily="34" charset="0"/>
                <a:cs typeface="B Nazanin" panose="00000400000000000000" pitchFamily="2" charset="-78"/>
              </a:rPr>
              <a:t>احتمالا نگارش این بخش از مقاله از بقیه ی بخش ها دشوارتر است. حتی گاهی سخت است که به آسانی آنچه اتفاق افتاده است توضیح داده شود ممکن است معنی واقعی داده ها با تغییری ضعیف همراه باشد که در این نتیجه ارزش اثر را کاهش می دهد. ضروری است تا توجه فقط به موضوع مورد پژوهش معطوف شود. این بخش معمولا با خلاصه ای از آنچه که یافته شده و مهم است شروع شود. در این بخش نتایج دقیقا به همان صورتی که در بخش یافته ها آمده است تکرار 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02621586"/>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7578" y="1747428"/>
            <a:ext cx="11011435" cy="2709075"/>
          </a:xfrm>
          <a:prstGeom prst="rect">
            <a:avLst/>
          </a:prstGeom>
        </p:spPr>
        <p:txBody>
          <a:bodyPr wrap="square">
            <a:spAutoFit/>
          </a:bodyPr>
          <a:lstStyle/>
          <a:p>
            <a:pPr algn="r" rtl="1">
              <a:lnSpc>
                <a:spcPct val="107000"/>
              </a:lnSpc>
              <a:spcAft>
                <a:spcPts val="800"/>
              </a:spcAft>
            </a:pPr>
            <a:r>
              <a:rPr lang="fa-IR" sz="3200" b="1" dirty="0">
                <a:solidFill>
                  <a:srgbClr val="FF0000"/>
                </a:solidFill>
                <a:latin typeface="Calibri" panose="020F0502020204030204" pitchFamily="34" charset="0"/>
                <a:ea typeface="Calibri" panose="020F0502020204030204" pitchFamily="34" charset="0"/>
                <a:cs typeface="B Nazanin" panose="00000400000000000000" pitchFamily="2" charset="-78"/>
              </a:rPr>
              <a:t>ویژگی های بخش نتیجه گیری</a:t>
            </a:r>
            <a:r>
              <a:rPr lang="fa-IR" sz="3200" b="1"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b="1"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800" b="1" dirty="0">
                <a:solidFill>
                  <a:srgbClr val="FF0000"/>
                </a:solidFill>
                <a:latin typeface="Calibri" panose="020F0502020204030204" pitchFamily="34" charset="0"/>
                <a:ea typeface="Calibri" panose="020F0502020204030204" pitchFamily="34" charset="0"/>
                <a:cs typeface="B Nazanin" panose="00000400000000000000" pitchFamily="2" charset="-78"/>
              </a:rPr>
              <a:t>الف-</a:t>
            </a:r>
            <a:r>
              <a:rPr lang="fa-IR" sz="2800" dirty="0">
                <a:solidFill>
                  <a:srgbClr val="FF0000"/>
                </a:solidFill>
                <a:latin typeface="Calibri" panose="020F0502020204030204" pitchFamily="34" charset="0"/>
                <a:ea typeface="Calibri" panose="020F0502020204030204" pitchFamily="34" charset="0"/>
                <a:cs typeface="B Nazanin" panose="00000400000000000000" pitchFamily="2" charset="-78"/>
              </a:rPr>
              <a:t> </a:t>
            </a:r>
            <a:r>
              <a:rPr lang="fa-IR" sz="2800" dirty="0">
                <a:latin typeface="Calibri" panose="020F0502020204030204" pitchFamily="34" charset="0"/>
                <a:ea typeface="Calibri" panose="020F0502020204030204" pitchFamily="34" charset="0"/>
                <a:cs typeface="B Nazanin" panose="00000400000000000000" pitchFamily="2" charset="-78"/>
              </a:rPr>
              <a:t>مولف باید تلاش کند اصول، روابط و تامیم های نشان داده شده در یافته ها را ارائه دهد.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800" b="1" dirty="0">
                <a:solidFill>
                  <a:srgbClr val="FF0000"/>
                </a:solidFill>
                <a:latin typeface="Calibri" panose="020F0502020204030204" pitchFamily="34" charset="0"/>
                <a:ea typeface="Calibri" panose="020F0502020204030204" pitchFamily="34" charset="0"/>
                <a:cs typeface="B Nazanin" panose="00000400000000000000" pitchFamily="2" charset="-78"/>
              </a:rPr>
              <a:t>ب-</a:t>
            </a:r>
            <a:r>
              <a:rPr lang="fa-IR" sz="2800" b="1" dirty="0">
                <a:latin typeface="Calibri" panose="020F0502020204030204" pitchFamily="34" charset="0"/>
                <a:ea typeface="Calibri" panose="020F0502020204030204" pitchFamily="34" charset="0"/>
                <a:cs typeface="B Nazanin" panose="00000400000000000000" pitchFamily="2" charset="-78"/>
              </a:rPr>
              <a:t> </a:t>
            </a:r>
            <a:r>
              <a:rPr lang="fa-IR" sz="2800" dirty="0">
                <a:latin typeface="Calibri" panose="020F0502020204030204" pitchFamily="34" charset="0"/>
                <a:ea typeface="Calibri" panose="020F0502020204030204" pitchFamily="34" charset="0"/>
                <a:cs typeface="B Nazanin" panose="00000400000000000000" pitchFamily="2" charset="-78"/>
              </a:rPr>
              <a:t>مولف باید نشان دهد که چگونه نتایج و تفسیر های او با آثار منتشر شده ی قبلی هم خوانی دارد.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800" b="1" dirty="0">
                <a:solidFill>
                  <a:srgbClr val="FF0000"/>
                </a:solidFill>
                <a:latin typeface="Calibri" panose="020F0502020204030204" pitchFamily="34" charset="0"/>
                <a:ea typeface="Calibri" panose="020F0502020204030204" pitchFamily="34" charset="0"/>
                <a:cs typeface="B Nazanin" panose="00000400000000000000" pitchFamily="2" charset="-78"/>
              </a:rPr>
              <a:t>ج-</a:t>
            </a:r>
            <a:r>
              <a:rPr lang="fa-IR" sz="2800" dirty="0">
                <a:latin typeface="Calibri" panose="020F0502020204030204" pitchFamily="34" charset="0"/>
                <a:ea typeface="Calibri" panose="020F0502020204030204" pitchFamily="34" charset="0"/>
                <a:cs typeface="B Nazanin" panose="00000400000000000000" pitchFamily="2" charset="-78"/>
              </a:rPr>
              <a:t> مولف باید نتیجه گیری های خود را به روشنی بیان کند.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1624113"/>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0462" y="941537"/>
            <a:ext cx="9633397" cy="4874924"/>
          </a:xfrm>
          <a:prstGeom prst="rect">
            <a:avLst/>
          </a:prstGeom>
        </p:spPr>
        <p:txBody>
          <a:bodyPr wrap="square">
            <a:spAutoFit/>
          </a:bodyPr>
          <a:lstStyle/>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5)عنوان: </a:t>
            </a:r>
            <a:r>
              <a:rPr lang="fa-IR" sz="2400" dirty="0">
                <a:latin typeface="Calibri" panose="020F0502020204030204" pitchFamily="34" charset="0"/>
                <a:ea typeface="Calibri" panose="020F0502020204030204" pitchFamily="34" charset="0"/>
                <a:cs typeface="B Nazanin" panose="00000400000000000000" pitchFamily="2" charset="-78"/>
              </a:rPr>
              <a:t>عنوان مقاله توسط افراد زیادی خوانده خواهد شد بنابراین کلیه ی واژه ها در عنوان باید با دقت زیادی انتخاب شوند و رابطه ی آنها با یکدیگر به خوبی تعیین شود شاید معمول ترین خطا در عنوان های ناقص نظم واژه هاست که به عدم درک مناسب منتهی می شود و عدم استفاده از واژه های مناسب در عنوان ممکن است باعث شود مقاله بازیابی نشود. عنوان مقاله باید متناسب باشد. عنوان های کوتاه بسیار کلی هستند و ویژگی های تخصصی مقاله را نمی رسانند و عنوان های طولانی باعث تلف شدن واژه ها می شوند. عبارت هایی از قبیل: "مطالعاتی در رابطه با" ، "بررسی ها در مورد" ، "مشاهداتی در رابطه با" باعث کم ارزش شدن مقاله شما  </a:t>
            </a:r>
            <a:r>
              <a:rPr lang="fa-IR" sz="2400" dirty="0" smtClean="0">
                <a:latin typeface="Calibri" panose="020F0502020204030204" pitchFamily="34" charset="0"/>
                <a:ea typeface="Calibri" panose="020F0502020204030204" pitchFamily="34" charset="0"/>
                <a:cs typeface="B Nazanin" panose="00000400000000000000" pitchFamily="2" charset="-78"/>
              </a:rPr>
              <a:t>می شوند.</a:t>
            </a:r>
          </a:p>
          <a:p>
            <a:pPr algn="just" rtl="1">
              <a:lnSpc>
                <a:spcPct val="107000"/>
              </a:lnSpc>
              <a:spcAft>
                <a:spcPts val="8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6)چکیده: </a:t>
            </a:r>
            <a:r>
              <a:rPr lang="fa-IR" sz="2400" dirty="0">
                <a:latin typeface="Calibri" panose="020F0502020204030204" pitchFamily="34" charset="0"/>
                <a:ea typeface="Calibri" panose="020F0502020204030204" pitchFamily="34" charset="0"/>
                <a:cs typeface="B Nazanin" panose="00000400000000000000" pitchFamily="2" charset="-78"/>
              </a:rPr>
              <a:t>چکیده باید به عنوان شکل کوچک شده ای از مقاله در نظر گرفته شود که با حداقل کلمات حداکثر اطلاعات را ارائه دهد. چکیده خلاصه ای کوتاه از بخش های اصلی مقاله اعم از مقدمه، روش شناسی، یافته ها و نتیجه گیری است به طور معمول طول چکیده100 تا250 کلمه است. درحالی که برای گزارشات و پایان نامه ها500 واژه نیز استفاده می 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91518173"/>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0158" y="616264"/>
            <a:ext cx="9504609" cy="5432256"/>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رعایت چند نکته ضروری درنگارش</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1-خودداری از </a:t>
            </a:r>
            <a:r>
              <a:rPr lang="fa-IR" sz="2400" dirty="0" smtClean="0">
                <a:latin typeface="Calibri" panose="020F0502020204030204" pitchFamily="34" charset="0"/>
                <a:ea typeface="Calibri" panose="020F0502020204030204" pitchFamily="34" charset="0"/>
                <a:cs typeface="B Nazanin" panose="00000400000000000000" pitchFamily="2" charset="-78"/>
              </a:rPr>
              <a:t>تکرار</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2-رعایت </a:t>
            </a:r>
            <a:r>
              <a:rPr lang="fa-IR" sz="2400" dirty="0">
                <a:latin typeface="Calibri" panose="020F0502020204030204" pitchFamily="34" charset="0"/>
                <a:ea typeface="Calibri" panose="020F0502020204030204" pitchFamily="34" charset="0"/>
                <a:cs typeface="B Nazanin" panose="00000400000000000000" pitchFamily="2" charset="-78"/>
              </a:rPr>
              <a:t>ساده نویسی</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3-رعایت عفت قلم و پاکی </a:t>
            </a:r>
            <a:r>
              <a:rPr lang="fa-IR" sz="2400" dirty="0" smtClean="0">
                <a:latin typeface="Calibri" panose="020F0502020204030204" pitchFamily="34" charset="0"/>
                <a:ea typeface="Calibri" panose="020F0502020204030204" pitchFamily="34" charset="0"/>
                <a:cs typeface="B Nazanin" panose="00000400000000000000" pitchFamily="2" charset="-78"/>
              </a:rPr>
              <a:t>فکر</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4-صراحت بیان</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5-وحدت موضوع</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6-حدود </a:t>
            </a:r>
            <a:r>
              <a:rPr lang="fa-IR" sz="2400" dirty="0">
                <a:latin typeface="Calibri" panose="020F0502020204030204" pitchFamily="34" charset="0"/>
                <a:ea typeface="Calibri" panose="020F0502020204030204" pitchFamily="34" charset="0"/>
                <a:cs typeface="B Nazanin" panose="00000400000000000000" pitchFamily="2" charset="-78"/>
              </a:rPr>
              <a:t>و شیوه استفاده ازصنایع ادبی</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7-طریقه نقد سخن </a:t>
            </a:r>
            <a:r>
              <a:rPr lang="fa-IR" sz="2400" dirty="0" smtClean="0">
                <a:latin typeface="Calibri" panose="020F0502020204030204" pitchFamily="34" charset="0"/>
                <a:ea typeface="Calibri" panose="020F0502020204030204" pitchFamily="34" charset="0"/>
                <a:cs typeface="B Nazanin" panose="00000400000000000000" pitchFamily="2" charset="-78"/>
              </a:rPr>
              <a:t>دیگران</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8-آگاهی و تسلط کافی به موضوع</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smtClean="0">
                <a:latin typeface="Calibri" panose="020F0502020204030204" pitchFamily="34" charset="0"/>
                <a:ea typeface="Calibri" panose="020F0502020204030204" pitchFamily="34" charset="0"/>
                <a:cs typeface="B Nazanin" panose="00000400000000000000" pitchFamily="2" charset="-78"/>
              </a:rPr>
              <a:t>9-رعایت اختصار</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10-مقدمه </a:t>
            </a:r>
            <a:r>
              <a:rPr lang="fa-IR" sz="2400" dirty="0">
                <a:latin typeface="Calibri" panose="020F0502020204030204" pitchFamily="34" charset="0"/>
                <a:ea typeface="Calibri" panose="020F0502020204030204" pitchFamily="34" charset="0"/>
                <a:cs typeface="B Nazanin" panose="00000400000000000000" pitchFamily="2" charset="-78"/>
              </a:rPr>
              <a:t>مقاله</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11-واژه های دشوار و بیگانه نباید استفاده </a:t>
            </a:r>
            <a:r>
              <a:rPr lang="fa-IR" sz="2400" dirty="0" smtClean="0">
                <a:latin typeface="Calibri" panose="020F0502020204030204" pitchFamily="34" charset="0"/>
                <a:ea typeface="Calibri" panose="020F0502020204030204" pitchFamily="34" charset="0"/>
                <a:cs typeface="B Nazanin" panose="00000400000000000000" pitchFamily="2" charset="-78"/>
              </a:rPr>
              <a:t>کرد</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12-املا</a:t>
            </a:r>
            <a:r>
              <a:rPr lang="fa-IR" sz="2400" dirty="0">
                <a:latin typeface="Calibri" panose="020F0502020204030204" pitchFamily="34" charset="0"/>
                <a:ea typeface="Calibri" panose="020F0502020204030204" pitchFamily="34" charset="0"/>
                <a:cs typeface="B Nazanin" panose="00000400000000000000" pitchFamily="2" charset="-78"/>
              </a:rPr>
              <a:t>، وصل و فصل(غلط املایی نداشته باشد)</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13-نکات </a:t>
            </a:r>
            <a:r>
              <a:rPr lang="fa-IR" sz="2400" dirty="0" smtClean="0">
                <a:latin typeface="Calibri" panose="020F0502020204030204" pitchFamily="34" charset="0"/>
                <a:ea typeface="Calibri" panose="020F0502020204030204" pitchFamily="34" charset="0"/>
                <a:cs typeface="B Nazanin" panose="00000400000000000000" pitchFamily="2" charset="-78"/>
              </a:rPr>
              <a:t>دستوری</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14-رعایت </a:t>
            </a:r>
            <a:r>
              <a:rPr lang="fa-IR" sz="2400" dirty="0">
                <a:latin typeface="Calibri" panose="020F0502020204030204" pitchFamily="34" charset="0"/>
                <a:ea typeface="Calibri" panose="020F0502020204030204" pitchFamily="34" charset="0"/>
                <a:cs typeface="B Nazanin" panose="00000400000000000000" pitchFamily="2" charset="-78"/>
              </a:rPr>
              <a:t>علايم نگارشی</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15-خوانا بودن </a:t>
            </a:r>
            <a:r>
              <a:rPr lang="fa-IR" sz="2400" dirty="0" smtClean="0">
                <a:latin typeface="Calibri" panose="020F0502020204030204" pitchFamily="34" charset="0"/>
                <a:ea typeface="Calibri" panose="020F0502020204030204" pitchFamily="34" charset="0"/>
                <a:cs typeface="B Nazanin" panose="00000400000000000000" pitchFamily="2" charset="-78"/>
              </a:rPr>
              <a:t>خط</a:t>
            </a:r>
            <a:r>
              <a:rPr lang="fa-IR" sz="1400" dirty="0">
                <a:latin typeface="Calibri" panose="020F0502020204030204" pitchFamily="34" charset="0"/>
                <a:ea typeface="Calibri" panose="020F0502020204030204" pitchFamily="34" charset="0"/>
                <a:cs typeface="Arial" panose="020B0604020202020204" pitchFamily="34" charset="0"/>
              </a:rPr>
              <a:t> </a:t>
            </a:r>
            <a:r>
              <a:rPr lang="fa-IR" sz="1400" dirty="0" smtClean="0">
                <a:latin typeface="Calibri" panose="020F0502020204030204" pitchFamily="34" charset="0"/>
                <a:ea typeface="Calibri" panose="020F0502020204030204" pitchFamily="34" charset="0"/>
                <a:cs typeface="Arial" panose="020B0604020202020204" pitchFamily="34" charset="0"/>
              </a:rPr>
              <a:t>                                                      </a:t>
            </a:r>
            <a:r>
              <a:rPr lang="fa-IR" sz="2400" dirty="0" smtClean="0">
                <a:latin typeface="Calibri" panose="020F0502020204030204" pitchFamily="34" charset="0"/>
                <a:ea typeface="Calibri" panose="020F0502020204030204" pitchFamily="34" charset="0"/>
                <a:cs typeface="B Nazanin" panose="00000400000000000000" pitchFamily="2" charset="-78"/>
              </a:rPr>
              <a:t>16-نظم </a:t>
            </a:r>
            <a:r>
              <a:rPr lang="fa-IR" sz="2400" dirty="0">
                <a:latin typeface="Calibri" panose="020F0502020204030204" pitchFamily="34" charset="0"/>
                <a:ea typeface="Calibri" panose="020F0502020204030204" pitchFamily="34" charset="0"/>
                <a:cs typeface="B Nazanin" panose="00000400000000000000" pitchFamily="2" charset="-78"/>
              </a:rPr>
              <a:t>و ترتیب و نظافت</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17-آوردن هریک از مطالب جدا و مستقل</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53005470"/>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4248" y="479433"/>
            <a:ext cx="9787942" cy="5655138"/>
          </a:xfrm>
          <a:prstGeom prst="rect">
            <a:avLst/>
          </a:prstGeom>
        </p:spPr>
        <p:txBody>
          <a:bodyPr wrap="square">
            <a:spAutoFit/>
          </a:bodyPr>
          <a:lstStyle/>
          <a:p>
            <a:pPr algn="just" rtl="1">
              <a:lnSpc>
                <a:spcPct val="107000"/>
              </a:lnSpc>
              <a:spcAft>
                <a:spcPts val="800"/>
              </a:spcAft>
            </a:pPr>
            <a:r>
              <a:rPr lang="fa-IR" sz="2400" b="1" dirty="0">
                <a:solidFill>
                  <a:srgbClr val="FF0000"/>
                </a:solidFill>
                <a:latin typeface="Calibri" panose="020F0502020204030204" pitchFamily="34" charset="0"/>
                <a:ea typeface="Calibri" panose="020F0502020204030204" pitchFamily="34" charset="0"/>
                <a:cs typeface="B Nazanin" panose="00000400000000000000" pitchFamily="2" charset="-78"/>
              </a:rPr>
              <a:t>ویژگی های چکیده:</a:t>
            </a:r>
            <a:endParaRPr lang="en-US" sz="1400" b="1"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FF0000"/>
                </a:solidFill>
                <a:latin typeface="Calibri" panose="020F0502020204030204" pitchFamily="34" charset="0"/>
                <a:ea typeface="Calibri" panose="020F0502020204030204" pitchFamily="34" charset="0"/>
                <a:cs typeface="B Nazanin" panose="00000400000000000000" pitchFamily="2" charset="-78"/>
              </a:rPr>
              <a:t>الف-</a:t>
            </a:r>
            <a:r>
              <a:rPr lang="fa-IR" sz="2400" dirty="0">
                <a:latin typeface="Calibri" panose="020F0502020204030204" pitchFamily="34" charset="0"/>
                <a:ea typeface="Calibri" panose="020F0502020204030204" pitchFamily="34" charset="0"/>
                <a:cs typeface="B Nazanin" panose="00000400000000000000" pitchFamily="2" charset="-78"/>
              </a:rPr>
              <a:t> اهداف اصلی و ابعاد تحقیق را بیان کند.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FF0000"/>
                </a:solidFill>
                <a:latin typeface="Calibri" panose="020F0502020204030204" pitchFamily="34" charset="0"/>
                <a:ea typeface="Calibri" panose="020F0502020204030204" pitchFamily="34" charset="0"/>
                <a:cs typeface="B Nazanin" panose="00000400000000000000" pitchFamily="2" charset="-78"/>
              </a:rPr>
              <a:t>ب- </a:t>
            </a:r>
            <a:r>
              <a:rPr lang="fa-IR" sz="2400" dirty="0">
                <a:latin typeface="Calibri" panose="020F0502020204030204" pitchFamily="34" charset="0"/>
                <a:ea typeface="Calibri" panose="020F0502020204030204" pitchFamily="34" charset="0"/>
                <a:cs typeface="B Nazanin" panose="00000400000000000000" pitchFamily="2" charset="-78"/>
              </a:rPr>
              <a:t>روش های به کار رفته را توصیف نماید.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FF0000"/>
                </a:solidFill>
                <a:latin typeface="Calibri" panose="020F0502020204030204" pitchFamily="34" charset="0"/>
                <a:ea typeface="Calibri" panose="020F0502020204030204" pitchFamily="34" charset="0"/>
                <a:cs typeface="B Nazanin" panose="00000400000000000000" pitchFamily="2" charset="-78"/>
              </a:rPr>
              <a:t>ج-</a:t>
            </a:r>
            <a:r>
              <a:rPr lang="fa-IR" sz="2400" dirty="0">
                <a:latin typeface="Calibri" panose="020F0502020204030204" pitchFamily="34" charset="0"/>
                <a:ea typeface="Calibri" panose="020F0502020204030204" pitchFamily="34" charset="0"/>
                <a:cs typeface="B Nazanin" panose="00000400000000000000" pitchFamily="2" charset="-78"/>
              </a:rPr>
              <a:t> نتایج را به صورت خلاصه بیان کند.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انواع چکیده:</a:t>
            </a:r>
            <a:endParaRPr lang="en-US" sz="1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1.</a:t>
            </a:r>
            <a:r>
              <a:rPr lang="fa-IR" sz="2400" dirty="0">
                <a:latin typeface="Calibri" panose="020F0502020204030204" pitchFamily="34" charset="0"/>
                <a:ea typeface="Calibri" panose="020F0502020204030204" pitchFamily="34" charset="0"/>
                <a:cs typeface="B Nazanin" panose="00000400000000000000" pitchFamily="2" charset="-78"/>
              </a:rPr>
              <a:t>چکیده بی ساختار      </a:t>
            </a:r>
            <a:r>
              <a:rPr lang="fa-IR" sz="2400" b="1" dirty="0">
                <a:solidFill>
                  <a:srgbClr val="00B050"/>
                </a:solidFill>
                <a:latin typeface="Calibri" panose="020F0502020204030204" pitchFamily="34" charset="0"/>
                <a:ea typeface="Calibri" panose="020F0502020204030204" pitchFamily="34" charset="0"/>
                <a:cs typeface="B Nazanin" panose="00000400000000000000" pitchFamily="2" charset="-78"/>
              </a:rPr>
              <a:t>2.</a:t>
            </a:r>
            <a:r>
              <a:rPr lang="fa-IR" sz="2400" dirty="0">
                <a:latin typeface="Calibri" panose="020F0502020204030204" pitchFamily="34" charset="0"/>
                <a:ea typeface="Calibri" panose="020F0502020204030204" pitchFamily="34" charset="0"/>
                <a:cs typeface="B Nazanin" panose="00000400000000000000" pitchFamily="2" charset="-78"/>
              </a:rPr>
              <a:t>چکیده ساختارمند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E1AA1F"/>
                </a:solidFill>
                <a:latin typeface="Calibri" panose="020F0502020204030204" pitchFamily="34" charset="0"/>
                <a:ea typeface="Calibri" panose="020F0502020204030204" pitchFamily="34" charset="0"/>
                <a:cs typeface="B Nazanin" panose="00000400000000000000" pitchFamily="2" charset="-78"/>
              </a:rPr>
              <a:t>انتخاب هوشمند واژه ها در چکیده:</a:t>
            </a:r>
            <a:endParaRPr lang="en-US" sz="1400" b="1" dirty="0">
              <a:solidFill>
                <a:srgbClr val="E1AA1F"/>
              </a:solidFill>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هنگام نگارش چکیده هر کلمه ای را به دقت بررسی کنید اگر مولف بتواند کل مقاله خود را در 100 کلمه ارائه دهد نباید از 200 کلمه استفاده کند. مهم است بدانیم که استفاده از کلمات واضح و برجسته می تواند سردبیران و داوران را تحت تاثیر قرار دهد. از کاربرد واژگان مبهم و اصطلاحاتی که معنی آنها روشن نیست خودداری کنید.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اختصارات، سرنام ها، نام های تجاری و حتی اصطلاحات علمی ممکن است به ابهام منجر شود.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08629324"/>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8034" y="1862898"/>
            <a:ext cx="10547797" cy="2565959"/>
          </a:xfrm>
          <a:prstGeom prst="rect">
            <a:avLst/>
          </a:prstGeom>
        </p:spPr>
        <p:txBody>
          <a:bodyPr wrap="square">
            <a:spAutoFit/>
          </a:bodyPr>
          <a:lstStyle/>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7)فونت: </a:t>
            </a:r>
            <a:r>
              <a:rPr lang="fa-IR" sz="2400" dirty="0">
                <a:latin typeface="Calibri" panose="020F0502020204030204" pitchFamily="34" charset="0"/>
                <a:ea typeface="Calibri" panose="020F0502020204030204" pitchFamily="34" charset="0"/>
                <a:cs typeface="B Nazanin" panose="00000400000000000000" pitchFamily="2" charset="-78"/>
              </a:rPr>
              <a:t>از آنجایی که بسیاری از مجلات فونت خاصی را برای نوشتن مقاله پیشنهاد می کنند بهتر است با همان فونتی که مورد نظر همان مجله است مقاله ی خود را بنویسید. بیشتر مجلات از فونت </a:t>
            </a:r>
            <a:r>
              <a:rPr lang="en-US" sz="2400" dirty="0">
                <a:latin typeface="Calibri" panose="020F0502020204030204" pitchFamily="34" charset="0"/>
                <a:ea typeface="Calibri" panose="020F0502020204030204" pitchFamily="34" charset="0"/>
                <a:cs typeface="B Nazanin" panose="00000400000000000000" pitchFamily="2" charset="-78"/>
              </a:rPr>
              <a:t>B </a:t>
            </a:r>
            <a:r>
              <a:rPr lang="en-US" sz="2400" dirty="0" err="1">
                <a:latin typeface="Calibri" panose="020F0502020204030204" pitchFamily="34" charset="0"/>
                <a:ea typeface="Calibri" panose="020F0502020204030204" pitchFamily="34" charset="0"/>
                <a:cs typeface="B Nazanin" panose="00000400000000000000" pitchFamily="2" charset="-78"/>
              </a:rPr>
              <a:t>Nazanin</a:t>
            </a:r>
            <a:r>
              <a:rPr lang="en-US" sz="2400" dirty="0">
                <a:latin typeface="Calibri" panose="020F0502020204030204" pitchFamily="34" charset="0"/>
                <a:ea typeface="Calibri" panose="020F0502020204030204" pitchFamily="34" charset="0"/>
                <a:cs typeface="B Nazanin" panose="00000400000000000000" pitchFamily="2" charset="-78"/>
              </a:rPr>
              <a:t> </a:t>
            </a:r>
            <a:r>
              <a:rPr lang="fa-IR" sz="2400" dirty="0">
                <a:latin typeface="Calibri" panose="020F0502020204030204" pitchFamily="34" charset="0"/>
                <a:ea typeface="Calibri" panose="020F0502020204030204" pitchFamily="34" charset="0"/>
                <a:cs typeface="B Nazanin" panose="00000400000000000000" pitchFamily="2" charset="-78"/>
              </a:rPr>
              <a:t> با فونت 14 استفاده میکنند.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B0F0"/>
                </a:solidFill>
                <a:latin typeface="Calibri" panose="020F0502020204030204" pitchFamily="34" charset="0"/>
                <a:ea typeface="Calibri" panose="020F0502020204030204" pitchFamily="34" charset="0"/>
                <a:cs typeface="B Nazanin" panose="00000400000000000000" pitchFamily="2" charset="-78"/>
              </a:rPr>
              <a:t>8)فهرست منابع: </a:t>
            </a:r>
            <a:r>
              <a:rPr lang="fa-IR" sz="2400" dirty="0">
                <a:latin typeface="Calibri" panose="020F0502020204030204" pitchFamily="34" charset="0"/>
                <a:ea typeface="Calibri" panose="020F0502020204030204" pitchFamily="34" charset="0"/>
                <a:cs typeface="B Nazanin" panose="00000400000000000000" pitchFamily="2" charset="-78"/>
              </a:rPr>
              <a:t>فهرست منابع که در آخر مقاله نوشته می شود بخش مهم و نشان دهنده ی اعتبار مقاله است. پژوهشگران باید معتبرترین، مهم ترین و جدیدترین منابع را در زمینه ی پژوهش خود مطالعه کرده و از آنها در نوشتن مقاله خود استفاده کند.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6468671"/>
      </p:ext>
    </p:extLst>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9701" y="515238"/>
            <a:ext cx="10303099" cy="4959819"/>
          </a:xfrm>
          <a:prstGeom prst="rect">
            <a:avLst/>
          </a:prstGeom>
        </p:spPr>
        <p:txBody>
          <a:bodyPr wrap="square">
            <a:spAutoFit/>
          </a:bodyPr>
          <a:lstStyle/>
          <a:p>
            <a:pPr algn="ctr" rtl="1">
              <a:lnSpc>
                <a:spcPct val="107000"/>
              </a:lnSpc>
              <a:spcAft>
                <a:spcPts val="800"/>
              </a:spcAft>
            </a:pPr>
            <a:r>
              <a:rPr lang="fa-IR" sz="36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گزارش: </a:t>
            </a:r>
            <a:endParaRPr lang="en-US" sz="2000"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گزارش نویسی بیشتر فعالیتی فکری است تا اینکه فرمول خاصی را دنبال کند. در نگارش برخی از گزارشات طرحی کلی برای نگارش در اختیار نویسنده قرار می گیرد و از او خواسته میشود براساس آنها عمل کند. به طور معمول گزارشات داری سه قسمت اصلی می باشند: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rgbClr val="7030A0"/>
                </a:solidFill>
                <a:latin typeface="Calibri" panose="020F0502020204030204" pitchFamily="34" charset="0"/>
                <a:ea typeface="Calibri" panose="020F0502020204030204" pitchFamily="34" charset="0"/>
                <a:cs typeface="B Nazanin" panose="00000400000000000000" pitchFamily="2" charset="-78"/>
              </a:rPr>
              <a:t>1-بخش مقدماتی: </a:t>
            </a:r>
            <a:r>
              <a:rPr lang="fa-IR" sz="2400" dirty="0">
                <a:latin typeface="Calibri" panose="020F0502020204030204" pitchFamily="34" charset="0"/>
                <a:ea typeface="Calibri" panose="020F0502020204030204" pitchFamily="34" charset="0"/>
                <a:cs typeface="B Nazanin" panose="00000400000000000000" pitchFamily="2" charset="-78"/>
              </a:rPr>
              <a:t>طرح کلی بخش مقدماتی به صورت زیر است: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الف)نامه همراه      ب)جلد     ج)چکیده     د)فهرست مندرجات     ه)فهرست شکل ها و جدول ها</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rgbClr val="7030A0"/>
                </a:solidFill>
                <a:latin typeface="Calibri" panose="020F0502020204030204" pitchFamily="34" charset="0"/>
                <a:ea typeface="Calibri" panose="020F0502020204030204" pitchFamily="34" charset="0"/>
                <a:cs typeface="B Nazanin" panose="00000400000000000000" pitchFamily="2" charset="-78"/>
              </a:rPr>
              <a:t>2-بدنه ی گزارش:</a:t>
            </a:r>
            <a:endParaRPr lang="en-US" sz="1400" b="1" dirty="0">
              <a:solidFill>
                <a:srgbClr val="7030A0"/>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الف)مقدمه   ب)مبانی نظری    ج)بخش تجربی   د)یافته ها  ه)بحث و نتیجه گیری   و)پیشنهادات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b="1" dirty="0">
                <a:solidFill>
                  <a:srgbClr val="7030A0"/>
                </a:solidFill>
                <a:latin typeface="Calibri" panose="020F0502020204030204" pitchFamily="34" charset="0"/>
                <a:ea typeface="Calibri" panose="020F0502020204030204" pitchFamily="34" charset="0"/>
                <a:cs typeface="B Nazanin" panose="00000400000000000000" pitchFamily="2" charset="-78"/>
              </a:rPr>
              <a:t>3-بخش پیوست ها:</a:t>
            </a:r>
            <a:endParaRPr lang="en-US" sz="1400" b="1" dirty="0">
              <a:solidFill>
                <a:srgbClr val="7030A0"/>
              </a:solidFill>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2400" dirty="0">
                <a:latin typeface="Calibri" panose="020F0502020204030204" pitchFamily="34" charset="0"/>
                <a:ea typeface="Calibri" panose="020F0502020204030204" pitchFamily="34" charset="0"/>
                <a:cs typeface="B Nazanin" panose="00000400000000000000" pitchFamily="2" charset="-78"/>
              </a:rPr>
              <a:t>الف)منابع         ب)سایر پیوست ها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76113564"/>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9093" y="1554245"/>
            <a:ext cx="11101588" cy="3569182"/>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انواع گزارش:</a:t>
            </a: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1.گزارش سالانه  2.گزارش اطلاعاتی  3.گزارش مصاحبه   4.گزارش در حال اجرا   5.گزارش پژوهشی   6.گزارش پروژه </a:t>
            </a:r>
            <a:r>
              <a:rPr lang="fa-IR" sz="2800" dirty="0" smtClean="0">
                <a:latin typeface="Calibri" panose="020F0502020204030204" pitchFamily="34" charset="0"/>
                <a:ea typeface="Calibri" panose="020F0502020204030204" pitchFamily="34" charset="0"/>
                <a:cs typeface="B Nazanin" panose="00000400000000000000" pitchFamily="2" charset="-78"/>
              </a:rPr>
              <a:t>دانشجویی</a:t>
            </a:r>
            <a:endParaRPr lang="fa-IR" sz="1600" dirty="0" smtClean="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endParaRPr lang="fa-IR" sz="1600" dirty="0" smtClean="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endParaRPr lang="fa-IR" sz="160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قالب </a:t>
            </a: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مناسب گزارش:</a:t>
            </a:r>
            <a:endParaRPr lang="en-US"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صفحه ی عنوان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فهرست مندرجات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مقدمه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بدنه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یافته ها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نتیجه گیری </a:t>
            </a:r>
            <a:r>
              <a:rPr lang="fa-IR" sz="2800" dirty="0">
                <a:latin typeface="Calibri" panose="020F0502020204030204" pitchFamily="34" charset="0"/>
                <a:ea typeface="Calibri" panose="020F0502020204030204" pitchFamily="34" charset="0"/>
                <a:cs typeface="Times New Roman" panose="02020603050405020304" pitchFamily="18" charset="0"/>
              </a:rPr>
              <a:t>–</a:t>
            </a:r>
            <a:r>
              <a:rPr lang="fa-IR" sz="2800" dirty="0">
                <a:latin typeface="Calibri" panose="020F0502020204030204" pitchFamily="34" charset="0"/>
                <a:ea typeface="Calibri" panose="020F0502020204030204" pitchFamily="34" charset="0"/>
                <a:cs typeface="B Nazanin" panose="00000400000000000000" pitchFamily="2" charset="-78"/>
              </a:rPr>
              <a:t> پیوست ها</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6295859"/>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05329" y="1674253"/>
            <a:ext cx="4031088" cy="2215991"/>
          </a:xfrm>
          <a:prstGeom prst="rect">
            <a:avLst/>
          </a:prstGeom>
          <a:noFill/>
        </p:spPr>
        <p:txBody>
          <a:bodyPr wrap="square" rtlCol="1">
            <a:spAutoFit/>
          </a:bodyPr>
          <a:lstStyle/>
          <a:p>
            <a:pPr algn="ctr" rtl="1"/>
            <a:r>
              <a:rPr lang="fa-IR" sz="13800" dirty="0" smtClean="0">
                <a:solidFill>
                  <a:schemeClr val="accent6">
                    <a:lumMod val="75000"/>
                  </a:schemeClr>
                </a:solidFill>
                <a:cs typeface="2  Aseman" panose="00000400000000000000" pitchFamily="2" charset="-78"/>
              </a:rPr>
              <a:t>پایان</a:t>
            </a:r>
            <a:endParaRPr lang="fa-IR" sz="13800" dirty="0">
              <a:solidFill>
                <a:schemeClr val="accent6">
                  <a:lumMod val="75000"/>
                </a:schemeClr>
              </a:solidFill>
              <a:cs typeface="2  Aseman" panose="00000400000000000000" pitchFamily="2" charset="-78"/>
            </a:endParaRPr>
          </a:p>
        </p:txBody>
      </p:sp>
    </p:spTree>
    <p:extLst>
      <p:ext uri="{BB962C8B-B14F-4D97-AF65-F5344CB8AC3E}">
        <p14:creationId xmlns:p14="http://schemas.microsoft.com/office/powerpoint/2010/main" val="333072967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2427" y="2056105"/>
            <a:ext cx="10496283" cy="2246769"/>
          </a:xfrm>
          <a:prstGeom prst="rect">
            <a:avLst/>
          </a:prstGeom>
        </p:spPr>
        <p:txBody>
          <a:bodyPr wrap="square">
            <a:spAutoFit/>
          </a:bodyPr>
          <a:lstStyle/>
          <a:p>
            <a:pPr algn="just" rtl="1"/>
            <a:endParaRPr lang="fa-IR" sz="2800"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endParaRPr>
          </a:p>
          <a:p>
            <a:pPr algn="just" rtl="1"/>
            <a:r>
              <a:rPr lang="fa-IR" sz="2800" dirty="0" smtClean="0">
                <a:latin typeface="Calibri" panose="020F0502020204030204" pitchFamily="34" charset="0"/>
                <a:ea typeface="Calibri" panose="020F0502020204030204" pitchFamily="34" charset="0"/>
                <a:cs typeface="B Nazanin" panose="00000400000000000000" pitchFamily="2" charset="-78"/>
              </a:rPr>
              <a:t>یک </a:t>
            </a:r>
            <a:r>
              <a:rPr lang="fa-IR" sz="2800" dirty="0">
                <a:latin typeface="Calibri" panose="020F0502020204030204" pitchFamily="34" charset="0"/>
                <a:ea typeface="Calibri" panose="020F0502020204030204" pitchFamily="34" charset="0"/>
                <a:cs typeface="B Nazanin" panose="00000400000000000000" pitchFamily="2" charset="-78"/>
              </a:rPr>
              <a:t>نوشته خوب باید جوابگوی نیازهای متغیر و متحول افراد باشد. افکار عمومی را ارتقا دهد.مهر میهن و عشق ملت را با عاطفه ی انسان دوستی متعادل سازد. نیروی خلاقه ی تخیل را در جوانان تربیت و تقویت کند. استعدادهای خفته ی جوانان را بیدار کند. جوانان را به مطالعه بکشاند و عشق مطالعه را در دلهای آنها </a:t>
            </a:r>
            <a:r>
              <a:rPr lang="fa-IR" sz="2800" dirty="0" smtClean="0">
                <a:latin typeface="Calibri" panose="020F0502020204030204" pitchFamily="34" charset="0"/>
                <a:ea typeface="Calibri" panose="020F0502020204030204" pitchFamily="34" charset="0"/>
                <a:cs typeface="B Nazanin" panose="00000400000000000000" pitchFamily="2" charset="-78"/>
              </a:rPr>
              <a:t>برانگیزد.</a:t>
            </a:r>
            <a:endParaRPr lang="fa-IR" sz="2800" dirty="0"/>
          </a:p>
        </p:txBody>
      </p:sp>
    </p:spTree>
    <p:extLst>
      <p:ext uri="{BB962C8B-B14F-4D97-AF65-F5344CB8AC3E}">
        <p14:creationId xmlns:p14="http://schemas.microsoft.com/office/powerpoint/2010/main" val="18212096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8186" y="1830776"/>
            <a:ext cx="10547798" cy="2470997"/>
          </a:xfrm>
          <a:prstGeom prst="rect">
            <a:avLst/>
          </a:prstGeom>
        </p:spPr>
        <p:txBody>
          <a:bodyPr wrap="square">
            <a:spAutoFit/>
          </a:bodyPr>
          <a:lstStyle/>
          <a:p>
            <a:pPr algn="ctr" rtl="1">
              <a:lnSpc>
                <a:spcPct val="107000"/>
              </a:lnSpc>
              <a:spcAft>
                <a:spcPts val="800"/>
              </a:spcAft>
            </a:pPr>
            <a:r>
              <a:rPr lang="fa-IR" sz="32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ویژگی های یک نویسنده خوب</a:t>
            </a:r>
            <a:r>
              <a:rPr lang="fa-IR" sz="32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روشنی و وسعت اندیشه- قدرت تخیل- دقت و باریک بینی- ابتکار و نوآوری- آشنایی با ادبیات ملی- تسلط بر زبان مادری- آشنایی با چند زبان خارجی- شناخت موقعیت و محیط- واقع بینی و حقیقت گرایی- شهامت ادبی- نظم فکری- نداشتن اطناب ملال آور و ایجاز مُخِلّ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00752616"/>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5470" y="1451364"/>
            <a:ext cx="8036417" cy="3334887"/>
          </a:xfrm>
          <a:prstGeom prst="rect">
            <a:avLst/>
          </a:prstGeom>
        </p:spPr>
        <p:txBody>
          <a:bodyPr wrap="square">
            <a:spAutoFit/>
          </a:bodyPr>
          <a:lstStyle/>
          <a:p>
            <a:pPr algn="ctr" rtl="1">
              <a:lnSpc>
                <a:spcPct val="107000"/>
              </a:lnSpc>
              <a:spcAft>
                <a:spcPts val="800"/>
              </a:spcAft>
            </a:pPr>
            <a:r>
              <a:rPr lang="fa-IR" sz="4400" b="1" dirty="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روش های پژوهش</a:t>
            </a:r>
            <a:r>
              <a:rPr lang="fa-IR" sz="4400" b="1" dirty="0" smtClean="0">
                <a:solidFill>
                  <a:schemeClr val="accent1">
                    <a:lumMod val="75000"/>
                  </a:schemeClr>
                </a:solidFill>
                <a:latin typeface="Calibri" panose="020F0502020204030204" pitchFamily="34" charset="0"/>
                <a:ea typeface="Calibri" panose="020F0502020204030204" pitchFamily="34" charset="0"/>
                <a:cs typeface="B Nazanin" panose="00000400000000000000" pitchFamily="2" charset="-78"/>
              </a:rPr>
              <a:t>:</a:t>
            </a:r>
          </a:p>
          <a:p>
            <a:pPr algn="r" rtl="1">
              <a:lnSpc>
                <a:spcPct val="107000"/>
              </a:lnSpc>
              <a:spcAft>
                <a:spcPts val="800"/>
              </a:spcAft>
            </a:pP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600" dirty="0">
                <a:latin typeface="Calibri" panose="020F0502020204030204" pitchFamily="34" charset="0"/>
                <a:ea typeface="Calibri" panose="020F0502020204030204" pitchFamily="34" charset="0"/>
                <a:cs typeface="B Nazanin" panose="00000400000000000000" pitchFamily="2" charset="-78"/>
              </a:rPr>
              <a:t>1-مشاهده</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600" dirty="0">
                <a:latin typeface="Calibri" panose="020F0502020204030204" pitchFamily="34" charset="0"/>
                <a:ea typeface="Calibri" panose="020F0502020204030204" pitchFamily="34" charset="0"/>
                <a:cs typeface="B Nazanin" panose="00000400000000000000" pitchFamily="2" charset="-78"/>
              </a:rPr>
              <a:t>2-روش تحقیق عمومی</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fa-IR" sz="3600" dirty="0">
                <a:latin typeface="Calibri" panose="020F0502020204030204" pitchFamily="34" charset="0"/>
                <a:ea typeface="Calibri" panose="020F0502020204030204" pitchFamily="34" charset="0"/>
                <a:cs typeface="B Nazanin" panose="00000400000000000000" pitchFamily="2" charset="-78"/>
              </a:rPr>
              <a:t>3-روش کتابخانه ای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64940183"/>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7126" y="1798724"/>
            <a:ext cx="10135673" cy="2968698"/>
          </a:xfrm>
          <a:prstGeom prst="rect">
            <a:avLst/>
          </a:prstGeom>
        </p:spPr>
        <p:txBody>
          <a:bodyPr wrap="square">
            <a:spAutoFit/>
          </a:bodyPr>
          <a:lstStyle/>
          <a:p>
            <a:pPr algn="just" rtl="1">
              <a:lnSpc>
                <a:spcPct val="107000"/>
              </a:lnSpc>
              <a:spcAft>
                <a:spcPts val="800"/>
              </a:spcAft>
            </a:pPr>
            <a:r>
              <a:rPr lang="fa-IR" sz="2800" b="1" dirty="0">
                <a:solidFill>
                  <a:schemeClr val="accent1">
                    <a:lumMod val="75000"/>
                  </a:schemeClr>
                </a:solidFill>
                <a:latin typeface="Calibri" panose="020F0502020204030204" pitchFamily="34" charset="0"/>
                <a:ea typeface="Calibri" panose="020F0502020204030204" pitchFamily="34" charset="0"/>
                <a:cs typeface="2  Farnaz" panose="00000400000000000000" pitchFamily="2" charset="-78"/>
              </a:rPr>
              <a:t>1-مشاهده: </a:t>
            </a:r>
            <a:r>
              <a:rPr lang="fa-IR" sz="2800" dirty="0">
                <a:latin typeface="Calibri" panose="020F0502020204030204" pitchFamily="34" charset="0"/>
                <a:ea typeface="Calibri" panose="020F0502020204030204" pitchFamily="34" charset="0"/>
                <a:cs typeface="B Nazanin" panose="00000400000000000000" pitchFamily="2" charset="-78"/>
              </a:rPr>
              <a:t>در این روش پژوهشگران مراکز و موارد تحقیق را حضوری مورد بررسی و مشاهده قرار میدهد.مانند بازرس یا حساب رس اداره ای که برای ماموریت به موسسه ای رفته و از آنجا بازدید میکند</a:t>
            </a:r>
            <a:r>
              <a:rPr lang="fa-IR" sz="2800" dirty="0" smtClean="0">
                <a:latin typeface="Calibri" panose="020F0502020204030204" pitchFamily="34" charset="0"/>
                <a:ea typeface="Calibri" panose="020F0502020204030204" pitchFamily="34" charset="0"/>
                <a:cs typeface="B Nazanin" panose="00000400000000000000" pitchFamily="2" charset="-78"/>
              </a:rPr>
              <a:t>.</a:t>
            </a:r>
          </a:p>
          <a:p>
            <a:pPr algn="just" rtl="1">
              <a:lnSpc>
                <a:spcPct val="107000"/>
              </a:lnSpc>
              <a:spcAft>
                <a:spcPts val="800"/>
              </a:spcAft>
            </a:pP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برخی از مهمترین نکته هایی که در شیوه مشاهده باید مورد توجه قرار داد:</a:t>
            </a: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marL="228600" marR="0" algn="just" rtl="1">
              <a:lnSpc>
                <a:spcPct val="107000"/>
              </a:lnSpc>
              <a:spcBef>
                <a:spcPts val="0"/>
              </a:spcBef>
              <a:spcAft>
                <a:spcPts val="800"/>
              </a:spcAft>
            </a:pPr>
            <a:r>
              <a:rPr lang="fa-IR" sz="2800" dirty="0">
                <a:latin typeface="Calibri" panose="020F0502020204030204" pitchFamily="34" charset="0"/>
                <a:ea typeface="Calibri" panose="020F0502020204030204" pitchFamily="34" charset="0"/>
                <a:cs typeface="B Nazanin" panose="00000400000000000000" pitchFamily="2" charset="-78"/>
              </a:rPr>
              <a:t>1.تمام مشاهدات بی درنگ ثبت شود.    2. مشاهده بهتر است به صورت گروهی باشد.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5264262"/>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TM04033925[[fn=Droplet]]</Template>
  <TotalTime>129</TotalTime>
  <Words>6293</Words>
  <Application>Microsoft Office PowerPoint</Application>
  <PresentationFormat>Widescreen</PresentationFormat>
  <Paragraphs>236</Paragraphs>
  <Slides>54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2  Aseman</vt:lpstr>
      <vt:lpstr>2  Bardiya</vt:lpstr>
      <vt:lpstr>2  Farnaz</vt:lpstr>
      <vt:lpstr>2  Nikoo</vt:lpstr>
      <vt:lpstr>Arial</vt:lpstr>
      <vt:lpstr>B Nazanin</vt:lpstr>
      <vt:lpstr>Calibri</vt:lpstr>
      <vt:lpstr>Times New Roman</vt:lpstr>
      <vt:lpstr>Tw Cen MT</vt:lpstr>
      <vt:lpstr>Droplet</vt:lpstr>
      <vt:lpstr>PowerPoint Presentation</vt:lpstr>
      <vt:lpstr>نگارش خلاق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AFOO</dc:creator>
  <cp:lastModifiedBy>AFOO</cp:lastModifiedBy>
  <cp:revision>17</cp:revision>
  <dcterms:created xsi:type="dcterms:W3CDTF">2020-04-17T18:58:05Z</dcterms:created>
  <dcterms:modified xsi:type="dcterms:W3CDTF">2020-04-18T19:28:25Z</dcterms:modified>
</cp:coreProperties>
</file>